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Arial Bold" panose="020B0704020202020204" pitchFamily="34" charset="0"/>
      <p:regular r:id="rId20"/>
      <p:bold r:id="rId21"/>
    </p:embeddedFont>
    <p:embeddedFont>
      <p:font typeface="Poppins" panose="00000500000000000000" pitchFamily="2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8" d="100"/>
          <a:sy n="58" d="100"/>
        </p:scale>
        <p:origin x="258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6.png"/><Relationship Id="rId7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6.png"/><Relationship Id="rId7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png"/><Relationship Id="rId7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6.png"/><Relationship Id="rId7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6.png"/><Relationship Id="rId7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6.png"/><Relationship Id="rId7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9.sv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44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65755" y="1617682"/>
            <a:ext cx="13956489" cy="856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 b="1" dirty="0">
                <a:solidFill>
                  <a:srgbClr val="F0B92D"/>
                </a:solidFill>
                <a:latin typeface="Arial Bold"/>
                <a:ea typeface="Arial Bold"/>
                <a:cs typeface="Arial Bold"/>
                <a:sym typeface="Arial Bold"/>
              </a:rPr>
              <a:t>PIZZA SHOP SALES ANALYSIS- SQL</a:t>
            </a:r>
          </a:p>
        </p:txBody>
      </p:sp>
      <p:sp>
        <p:nvSpPr>
          <p:cNvPr id="4" name="Freeform 4"/>
          <p:cNvSpPr/>
          <p:nvPr/>
        </p:nvSpPr>
        <p:spPr>
          <a:xfrm>
            <a:off x="6561486" y="2748944"/>
            <a:ext cx="397648" cy="467321"/>
          </a:xfrm>
          <a:custGeom>
            <a:avLst/>
            <a:gdLst/>
            <a:ahLst/>
            <a:cxnLst/>
            <a:rect l="l" t="t" r="r" b="b"/>
            <a:pathLst>
              <a:path w="397648" h="467321">
                <a:moveTo>
                  <a:pt x="0" y="0"/>
                </a:moveTo>
                <a:lnTo>
                  <a:pt x="397648" y="0"/>
                </a:lnTo>
                <a:lnTo>
                  <a:pt x="397648" y="467321"/>
                </a:lnTo>
                <a:lnTo>
                  <a:pt x="0" y="4673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173688" y="2823854"/>
            <a:ext cx="3940624" cy="30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BY PABITRA BISWAS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7664642" y="2188338"/>
            <a:ext cx="11476358" cy="5910325"/>
          </a:xfrm>
          <a:custGeom>
            <a:avLst/>
            <a:gdLst/>
            <a:ahLst/>
            <a:cxnLst/>
            <a:rect l="l" t="t" r="r" b="b"/>
            <a:pathLst>
              <a:path w="11476358" h="5910325">
                <a:moveTo>
                  <a:pt x="0" y="0"/>
                </a:moveTo>
                <a:lnTo>
                  <a:pt x="11476359" y="0"/>
                </a:lnTo>
                <a:lnTo>
                  <a:pt x="11476359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063558">
            <a:off x="10273950" y="9253612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13861504" y="2188338"/>
            <a:ext cx="11476358" cy="5910325"/>
          </a:xfrm>
          <a:custGeom>
            <a:avLst/>
            <a:gdLst/>
            <a:ahLst/>
            <a:cxnLst/>
            <a:rect l="l" t="t" r="r" b="b"/>
            <a:pathLst>
              <a:path w="11476358" h="5910325">
                <a:moveTo>
                  <a:pt x="0" y="0"/>
                </a:moveTo>
                <a:lnTo>
                  <a:pt x="11476358" y="0"/>
                </a:lnTo>
                <a:lnTo>
                  <a:pt x="11476358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8498823">
            <a:off x="14433431" y="-134356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755670">
            <a:off x="-304395" y="4363377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153724" y="9845098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23306" y="-313027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3" y="0"/>
                </a:lnTo>
                <a:lnTo>
                  <a:pt x="1338373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4885531">
            <a:off x="17172178" y="6713818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4600062" y="9616716"/>
            <a:ext cx="3241302" cy="228382"/>
            <a:chOff x="0" y="0"/>
            <a:chExt cx="4321736" cy="30451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9110" cy="304510"/>
            </a:xfrm>
            <a:custGeom>
              <a:avLst/>
              <a:gdLst/>
              <a:ahLst/>
              <a:cxnLst/>
              <a:rect l="l" t="t" r="r" b="b"/>
              <a:pathLst>
                <a:path w="259110" h="304510">
                  <a:moveTo>
                    <a:pt x="0" y="0"/>
                  </a:moveTo>
                  <a:lnTo>
                    <a:pt x="259110" y="0"/>
                  </a:lnTo>
                  <a:lnTo>
                    <a:pt x="259110" y="304510"/>
                  </a:lnTo>
                  <a:lnTo>
                    <a:pt x="0" y="304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364643" y="12766"/>
              <a:ext cx="3957093" cy="2694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00"/>
                </a:lnSpc>
              </a:pPr>
              <a:r>
                <a:rPr lang="en-US" sz="1300">
                  <a:solidFill>
                    <a:srgbClr val="F0B92D"/>
                  </a:solidFill>
                  <a:latin typeface="Arial"/>
                  <a:ea typeface="Arial"/>
                  <a:cs typeface="Arial"/>
                  <a:sym typeface="Arial"/>
                </a:rPr>
                <a:t>PPT by Pabitra Biswas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377026" y="2613576"/>
            <a:ext cx="10726733" cy="3852979"/>
          </a:xfrm>
          <a:custGeom>
            <a:avLst/>
            <a:gdLst/>
            <a:ahLst/>
            <a:cxnLst/>
            <a:rect l="l" t="t" r="r" b="b"/>
            <a:pathLst>
              <a:path w="10726733" h="3852979">
                <a:moveTo>
                  <a:pt x="0" y="0"/>
                </a:moveTo>
                <a:lnTo>
                  <a:pt x="10726733" y="0"/>
                </a:lnTo>
                <a:lnTo>
                  <a:pt x="10726733" y="3852979"/>
                </a:lnTo>
                <a:lnTo>
                  <a:pt x="0" y="38529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361" r="-5457" b="-749"/>
            </a:stretch>
          </a:blipFill>
          <a:ln cap="sq">
            <a:noFill/>
            <a:prstDash val="solid"/>
            <a:miter/>
          </a:ln>
        </p:spPr>
      </p:sp>
      <p:sp>
        <p:nvSpPr>
          <p:cNvPr id="14" name="TextBox 14"/>
          <p:cNvSpPr txBox="1"/>
          <p:nvPr/>
        </p:nvSpPr>
        <p:spPr>
          <a:xfrm>
            <a:off x="1372674" y="1451372"/>
            <a:ext cx="10731085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F0B92D"/>
                </a:solidFill>
                <a:latin typeface="Arial"/>
                <a:ea typeface="Arial"/>
                <a:cs typeface="Arial"/>
                <a:sym typeface="Arial"/>
              </a:rPr>
              <a:t>Query 7 – Distribution of Orders by Hour of the Day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7308481"/>
            <a:ext cx="11807726" cy="1114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897"/>
              </a:lnSpc>
              <a:buFont typeface="Arial"/>
              <a:buChar char="•"/>
            </a:pPr>
            <a:r>
              <a:rPr lang="en-US" sz="2100">
                <a:solidFill>
                  <a:srgbClr val="F0B92D"/>
                </a:solidFill>
                <a:latin typeface="Arial"/>
                <a:ea typeface="Arial"/>
                <a:cs typeface="Arial"/>
                <a:sym typeface="Arial"/>
              </a:rPr>
              <a:t>Insight:</a:t>
            </a:r>
          </a:p>
          <a:p>
            <a:pPr marL="453390" lvl="1" indent="-226695" algn="l">
              <a:lnSpc>
                <a:spcPts val="2897"/>
              </a:lnSpc>
              <a:buFont typeface="Arial"/>
              <a:buChar char="•"/>
            </a:pPr>
            <a:r>
              <a:rPr lang="en-US" sz="2100">
                <a:solidFill>
                  <a:srgbClr val="F0B92D"/>
                </a:solidFill>
                <a:latin typeface="Arial"/>
                <a:ea typeface="Arial"/>
                <a:cs typeface="Arial"/>
                <a:sym typeface="Arial"/>
              </a:rPr>
              <a:t> Provides insights into peak hours for orders, which can drive staffing and promotional decisions.</a:t>
            </a:r>
          </a:p>
          <a:p>
            <a:pPr algn="l">
              <a:lnSpc>
                <a:spcPts val="2897"/>
              </a:lnSpc>
            </a:pPr>
            <a:endParaRPr lang="en-US" sz="2100">
              <a:solidFill>
                <a:srgbClr val="F0B9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691640" y="2604051"/>
            <a:ext cx="2768759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F0B92D"/>
                </a:solidFill>
                <a:latin typeface="Arial"/>
                <a:ea typeface="Arial"/>
                <a:cs typeface="Arial"/>
                <a:sym typeface="Arial"/>
              </a:rPr>
              <a:t>Result Output:</a:t>
            </a:r>
          </a:p>
        </p:txBody>
      </p:sp>
      <p:sp>
        <p:nvSpPr>
          <p:cNvPr id="17" name="Freeform 17"/>
          <p:cNvSpPr/>
          <p:nvPr/>
        </p:nvSpPr>
        <p:spPr>
          <a:xfrm>
            <a:off x="13375879" y="3313865"/>
            <a:ext cx="3702348" cy="3659271"/>
          </a:xfrm>
          <a:custGeom>
            <a:avLst/>
            <a:gdLst/>
            <a:ahLst/>
            <a:cxnLst/>
            <a:rect l="l" t="t" r="r" b="b"/>
            <a:pathLst>
              <a:path w="3702348" h="3659271">
                <a:moveTo>
                  <a:pt x="0" y="0"/>
                </a:moveTo>
                <a:lnTo>
                  <a:pt x="3702348" y="0"/>
                </a:lnTo>
                <a:lnTo>
                  <a:pt x="3702348" y="3659270"/>
                </a:lnTo>
                <a:lnTo>
                  <a:pt x="0" y="36592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262" r="-4116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7664642" y="2188338"/>
            <a:ext cx="11476358" cy="5910325"/>
          </a:xfrm>
          <a:custGeom>
            <a:avLst/>
            <a:gdLst/>
            <a:ahLst/>
            <a:cxnLst/>
            <a:rect l="l" t="t" r="r" b="b"/>
            <a:pathLst>
              <a:path w="11476358" h="5910325">
                <a:moveTo>
                  <a:pt x="0" y="0"/>
                </a:moveTo>
                <a:lnTo>
                  <a:pt x="11476359" y="0"/>
                </a:lnTo>
                <a:lnTo>
                  <a:pt x="11476359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063558">
            <a:off x="10273950" y="9253612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13861504" y="2188338"/>
            <a:ext cx="11476358" cy="5910325"/>
          </a:xfrm>
          <a:custGeom>
            <a:avLst/>
            <a:gdLst/>
            <a:ahLst/>
            <a:cxnLst/>
            <a:rect l="l" t="t" r="r" b="b"/>
            <a:pathLst>
              <a:path w="11476358" h="5910325">
                <a:moveTo>
                  <a:pt x="0" y="0"/>
                </a:moveTo>
                <a:lnTo>
                  <a:pt x="11476358" y="0"/>
                </a:lnTo>
                <a:lnTo>
                  <a:pt x="11476358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8498823">
            <a:off x="14352523" y="-531630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8" y="0"/>
                </a:lnTo>
                <a:lnTo>
                  <a:pt x="1285178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755670">
            <a:off x="-304395" y="4363377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153724" y="9845098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23306" y="-313027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3" y="0"/>
                </a:lnTo>
                <a:lnTo>
                  <a:pt x="1338373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4885531">
            <a:off x="17172178" y="6713818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4600062" y="9616716"/>
            <a:ext cx="3241302" cy="228382"/>
            <a:chOff x="0" y="0"/>
            <a:chExt cx="4321736" cy="30451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9110" cy="304510"/>
            </a:xfrm>
            <a:custGeom>
              <a:avLst/>
              <a:gdLst/>
              <a:ahLst/>
              <a:cxnLst/>
              <a:rect l="l" t="t" r="r" b="b"/>
              <a:pathLst>
                <a:path w="259110" h="304510">
                  <a:moveTo>
                    <a:pt x="0" y="0"/>
                  </a:moveTo>
                  <a:lnTo>
                    <a:pt x="259110" y="0"/>
                  </a:lnTo>
                  <a:lnTo>
                    <a:pt x="259110" y="304510"/>
                  </a:lnTo>
                  <a:lnTo>
                    <a:pt x="0" y="304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364643" y="12766"/>
              <a:ext cx="3957093" cy="2694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00"/>
                </a:lnSpc>
              </a:pPr>
              <a:r>
                <a:rPr lang="en-US" sz="1300">
                  <a:solidFill>
                    <a:srgbClr val="F0B92D"/>
                  </a:solidFill>
                  <a:latin typeface="Arial"/>
                  <a:ea typeface="Arial"/>
                  <a:cs typeface="Arial"/>
                  <a:sym typeface="Arial"/>
                </a:rPr>
                <a:t>PPT by Pabitra Biswas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372674" y="2713229"/>
            <a:ext cx="11414560" cy="2813205"/>
          </a:xfrm>
          <a:custGeom>
            <a:avLst/>
            <a:gdLst/>
            <a:ahLst/>
            <a:cxnLst/>
            <a:rect l="l" t="t" r="r" b="b"/>
            <a:pathLst>
              <a:path w="11414560" h="2813205">
                <a:moveTo>
                  <a:pt x="0" y="0"/>
                </a:moveTo>
                <a:lnTo>
                  <a:pt x="11414560" y="0"/>
                </a:lnTo>
                <a:lnTo>
                  <a:pt x="11414560" y="2813205"/>
                </a:lnTo>
                <a:lnTo>
                  <a:pt x="0" y="28132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207" t="-487" r="-7256"/>
            </a:stretch>
          </a:blipFill>
          <a:ln cap="sq">
            <a:noFill/>
            <a:prstDash val="solid"/>
            <a:miter/>
          </a:ln>
        </p:spPr>
      </p:sp>
      <p:sp>
        <p:nvSpPr>
          <p:cNvPr id="14" name="TextBox 14"/>
          <p:cNvSpPr txBox="1"/>
          <p:nvPr/>
        </p:nvSpPr>
        <p:spPr>
          <a:xfrm>
            <a:off x="1372674" y="1451372"/>
            <a:ext cx="10731085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F0B92D"/>
                </a:solidFill>
                <a:latin typeface="Arial"/>
                <a:ea typeface="Arial"/>
                <a:cs typeface="Arial"/>
                <a:sym typeface="Arial"/>
              </a:rPr>
              <a:t>Query 8 – Category-wise Distribution of Pizzas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72674" y="6789559"/>
            <a:ext cx="11533287" cy="1114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897"/>
              </a:lnSpc>
              <a:buFont typeface="Arial"/>
              <a:buChar char="•"/>
            </a:pPr>
            <a:r>
              <a:rPr lang="en-US" sz="2100">
                <a:solidFill>
                  <a:srgbClr val="F0B92D"/>
                </a:solidFill>
                <a:latin typeface="Arial"/>
                <a:ea typeface="Arial"/>
                <a:cs typeface="Arial"/>
                <a:sym typeface="Arial"/>
              </a:rPr>
              <a:t>Insight:</a:t>
            </a:r>
          </a:p>
          <a:p>
            <a:pPr marL="453390" lvl="1" indent="-226695" algn="l">
              <a:lnSpc>
                <a:spcPts val="2897"/>
              </a:lnSpc>
              <a:buFont typeface="Arial"/>
              <a:buChar char="•"/>
            </a:pPr>
            <a:r>
              <a:rPr lang="en-US" sz="2100">
                <a:solidFill>
                  <a:srgbClr val="F0B92D"/>
                </a:solidFill>
                <a:latin typeface="Arial"/>
                <a:ea typeface="Arial"/>
                <a:cs typeface="Arial"/>
                <a:sym typeface="Arial"/>
              </a:rPr>
              <a:t> Enhances the understanding of how certain categories perform and directs marketing efforts.</a:t>
            </a:r>
          </a:p>
          <a:p>
            <a:pPr algn="l">
              <a:lnSpc>
                <a:spcPts val="2897"/>
              </a:lnSpc>
            </a:pPr>
            <a:endParaRPr lang="en-US" sz="2100">
              <a:solidFill>
                <a:srgbClr val="F0B9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691640" y="2231320"/>
            <a:ext cx="2768759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F0B92D"/>
                </a:solidFill>
                <a:latin typeface="Arial"/>
                <a:ea typeface="Arial"/>
                <a:cs typeface="Arial"/>
                <a:sym typeface="Arial"/>
              </a:rPr>
              <a:t>Result Output:</a:t>
            </a:r>
          </a:p>
        </p:txBody>
      </p:sp>
      <p:sp>
        <p:nvSpPr>
          <p:cNvPr id="17" name="Freeform 17"/>
          <p:cNvSpPr/>
          <p:nvPr/>
        </p:nvSpPr>
        <p:spPr>
          <a:xfrm>
            <a:off x="13665493" y="2913818"/>
            <a:ext cx="3090184" cy="2510171"/>
          </a:xfrm>
          <a:custGeom>
            <a:avLst/>
            <a:gdLst/>
            <a:ahLst/>
            <a:cxnLst/>
            <a:rect l="l" t="t" r="r" b="b"/>
            <a:pathLst>
              <a:path w="3090184" h="2510171">
                <a:moveTo>
                  <a:pt x="0" y="0"/>
                </a:moveTo>
                <a:lnTo>
                  <a:pt x="3090184" y="0"/>
                </a:lnTo>
                <a:lnTo>
                  <a:pt x="3090184" y="2510171"/>
                </a:lnTo>
                <a:lnTo>
                  <a:pt x="0" y="25101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910" r="-445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7664642" y="2188338"/>
            <a:ext cx="11476358" cy="5910325"/>
          </a:xfrm>
          <a:custGeom>
            <a:avLst/>
            <a:gdLst/>
            <a:ahLst/>
            <a:cxnLst/>
            <a:rect l="l" t="t" r="r" b="b"/>
            <a:pathLst>
              <a:path w="11476358" h="5910325">
                <a:moveTo>
                  <a:pt x="0" y="0"/>
                </a:moveTo>
                <a:lnTo>
                  <a:pt x="11476359" y="0"/>
                </a:lnTo>
                <a:lnTo>
                  <a:pt x="11476359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063558">
            <a:off x="10273950" y="9253612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13861504" y="2188338"/>
            <a:ext cx="11476358" cy="5910325"/>
          </a:xfrm>
          <a:custGeom>
            <a:avLst/>
            <a:gdLst/>
            <a:ahLst/>
            <a:cxnLst/>
            <a:rect l="l" t="t" r="r" b="b"/>
            <a:pathLst>
              <a:path w="11476358" h="5910325">
                <a:moveTo>
                  <a:pt x="0" y="0"/>
                </a:moveTo>
                <a:lnTo>
                  <a:pt x="11476358" y="0"/>
                </a:lnTo>
                <a:lnTo>
                  <a:pt x="11476358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8498823">
            <a:off x="14352523" y="-446934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8" y="0"/>
                </a:lnTo>
                <a:lnTo>
                  <a:pt x="1285178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755670">
            <a:off x="-304395" y="4363377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153724" y="9845098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23306" y="-313027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3" y="0"/>
                </a:lnTo>
                <a:lnTo>
                  <a:pt x="1338373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4885531">
            <a:off x="17172178" y="6713818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4600062" y="9616716"/>
            <a:ext cx="3241302" cy="228382"/>
            <a:chOff x="0" y="0"/>
            <a:chExt cx="4321736" cy="30451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9110" cy="304510"/>
            </a:xfrm>
            <a:custGeom>
              <a:avLst/>
              <a:gdLst/>
              <a:ahLst/>
              <a:cxnLst/>
              <a:rect l="l" t="t" r="r" b="b"/>
              <a:pathLst>
                <a:path w="259110" h="304510">
                  <a:moveTo>
                    <a:pt x="0" y="0"/>
                  </a:moveTo>
                  <a:lnTo>
                    <a:pt x="259110" y="0"/>
                  </a:lnTo>
                  <a:lnTo>
                    <a:pt x="259110" y="304510"/>
                  </a:lnTo>
                  <a:lnTo>
                    <a:pt x="0" y="304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364643" y="12766"/>
              <a:ext cx="3957093" cy="2694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00"/>
                </a:lnSpc>
              </a:pPr>
              <a:r>
                <a:rPr lang="en-US" sz="1300">
                  <a:solidFill>
                    <a:srgbClr val="F0B92D"/>
                  </a:solidFill>
                  <a:latin typeface="Arial"/>
                  <a:ea typeface="Arial"/>
                  <a:cs typeface="Arial"/>
                  <a:sym typeface="Arial"/>
                </a:rPr>
                <a:t>PPT by Pabitra Biswas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304090" y="2370853"/>
            <a:ext cx="10868253" cy="3548850"/>
          </a:xfrm>
          <a:custGeom>
            <a:avLst/>
            <a:gdLst/>
            <a:ahLst/>
            <a:cxnLst/>
            <a:rect l="l" t="t" r="r" b="b"/>
            <a:pathLst>
              <a:path w="10868253" h="3548850">
                <a:moveTo>
                  <a:pt x="0" y="0"/>
                </a:moveTo>
                <a:lnTo>
                  <a:pt x="10868253" y="0"/>
                </a:lnTo>
                <a:lnTo>
                  <a:pt x="10868253" y="3548849"/>
                </a:lnTo>
                <a:lnTo>
                  <a:pt x="0" y="35488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448" r="-4731"/>
            </a:stretch>
          </a:blipFill>
          <a:ln cap="sq">
            <a:noFill/>
            <a:prstDash val="solid"/>
            <a:miter/>
          </a:ln>
        </p:spPr>
      </p:sp>
      <p:sp>
        <p:nvSpPr>
          <p:cNvPr id="14" name="TextBox 14"/>
          <p:cNvSpPr txBox="1"/>
          <p:nvPr/>
        </p:nvSpPr>
        <p:spPr>
          <a:xfrm>
            <a:off x="1372674" y="1451372"/>
            <a:ext cx="10731085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F0B92D"/>
                </a:solidFill>
                <a:latin typeface="Arial"/>
                <a:ea typeface="Arial"/>
                <a:cs typeface="Arial"/>
                <a:sym typeface="Arial"/>
              </a:rPr>
              <a:t>Query 9 – Average Number of Pizzas Ordered per Day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72674" y="7308481"/>
            <a:ext cx="5299918" cy="1114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897"/>
              </a:lnSpc>
              <a:buFont typeface="Arial"/>
              <a:buChar char="•"/>
            </a:pPr>
            <a:r>
              <a:rPr lang="en-US" sz="2100">
                <a:solidFill>
                  <a:srgbClr val="F0B92D"/>
                </a:solidFill>
                <a:latin typeface="Arial"/>
                <a:ea typeface="Arial"/>
                <a:cs typeface="Arial"/>
                <a:sym typeface="Arial"/>
              </a:rPr>
              <a:t>Insight:</a:t>
            </a:r>
          </a:p>
          <a:p>
            <a:pPr marL="453390" lvl="1" indent="-226695" algn="l">
              <a:lnSpc>
                <a:spcPts val="2897"/>
              </a:lnSpc>
              <a:buFont typeface="Arial"/>
              <a:buChar char="•"/>
            </a:pPr>
            <a:r>
              <a:rPr lang="en-US" sz="2100">
                <a:solidFill>
                  <a:srgbClr val="F0B92D"/>
                </a:solidFill>
                <a:latin typeface="Arial"/>
                <a:ea typeface="Arial"/>
                <a:cs typeface="Arial"/>
                <a:sym typeface="Arial"/>
              </a:rPr>
              <a:t> Sheds light on daily performance trends.</a:t>
            </a:r>
          </a:p>
          <a:p>
            <a:pPr algn="l">
              <a:lnSpc>
                <a:spcPts val="2897"/>
              </a:lnSpc>
            </a:pPr>
            <a:endParaRPr lang="en-US" sz="2100">
              <a:solidFill>
                <a:srgbClr val="F0B9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691640" y="2231320"/>
            <a:ext cx="2768759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F0B92D"/>
                </a:solidFill>
                <a:latin typeface="Arial"/>
                <a:ea typeface="Arial"/>
                <a:cs typeface="Arial"/>
                <a:sym typeface="Arial"/>
              </a:rPr>
              <a:t>Result Output:</a:t>
            </a:r>
          </a:p>
        </p:txBody>
      </p:sp>
      <p:sp>
        <p:nvSpPr>
          <p:cNvPr id="17" name="Freeform 17"/>
          <p:cNvSpPr/>
          <p:nvPr/>
        </p:nvSpPr>
        <p:spPr>
          <a:xfrm>
            <a:off x="13118320" y="2933908"/>
            <a:ext cx="3753584" cy="1486717"/>
          </a:xfrm>
          <a:custGeom>
            <a:avLst/>
            <a:gdLst/>
            <a:ahLst/>
            <a:cxnLst/>
            <a:rect l="l" t="t" r="r" b="b"/>
            <a:pathLst>
              <a:path w="3753584" h="1486717">
                <a:moveTo>
                  <a:pt x="0" y="0"/>
                </a:moveTo>
                <a:lnTo>
                  <a:pt x="3753584" y="0"/>
                </a:lnTo>
                <a:lnTo>
                  <a:pt x="3753584" y="1486717"/>
                </a:lnTo>
                <a:lnTo>
                  <a:pt x="0" y="14867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1536" r="-6419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7664642" y="2188338"/>
            <a:ext cx="11476358" cy="5910325"/>
          </a:xfrm>
          <a:custGeom>
            <a:avLst/>
            <a:gdLst/>
            <a:ahLst/>
            <a:cxnLst/>
            <a:rect l="l" t="t" r="r" b="b"/>
            <a:pathLst>
              <a:path w="11476358" h="5910325">
                <a:moveTo>
                  <a:pt x="0" y="0"/>
                </a:moveTo>
                <a:lnTo>
                  <a:pt x="11476359" y="0"/>
                </a:lnTo>
                <a:lnTo>
                  <a:pt x="11476359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063558">
            <a:off x="10273950" y="9253612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13861504" y="2188338"/>
            <a:ext cx="11476358" cy="5910325"/>
          </a:xfrm>
          <a:custGeom>
            <a:avLst/>
            <a:gdLst/>
            <a:ahLst/>
            <a:cxnLst/>
            <a:rect l="l" t="t" r="r" b="b"/>
            <a:pathLst>
              <a:path w="11476358" h="5910325">
                <a:moveTo>
                  <a:pt x="0" y="0"/>
                </a:moveTo>
                <a:lnTo>
                  <a:pt x="11476358" y="0"/>
                </a:lnTo>
                <a:lnTo>
                  <a:pt x="11476358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8498823">
            <a:off x="14433431" y="297841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755670">
            <a:off x="-304395" y="4363377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153724" y="9845098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23306" y="-313027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3" y="0"/>
                </a:lnTo>
                <a:lnTo>
                  <a:pt x="1338373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4885531">
            <a:off x="17172178" y="6713818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4600062" y="9616716"/>
            <a:ext cx="3241302" cy="228382"/>
            <a:chOff x="0" y="0"/>
            <a:chExt cx="4321736" cy="30451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9110" cy="304510"/>
            </a:xfrm>
            <a:custGeom>
              <a:avLst/>
              <a:gdLst/>
              <a:ahLst/>
              <a:cxnLst/>
              <a:rect l="l" t="t" r="r" b="b"/>
              <a:pathLst>
                <a:path w="259110" h="304510">
                  <a:moveTo>
                    <a:pt x="0" y="0"/>
                  </a:moveTo>
                  <a:lnTo>
                    <a:pt x="259110" y="0"/>
                  </a:lnTo>
                  <a:lnTo>
                    <a:pt x="259110" y="304510"/>
                  </a:lnTo>
                  <a:lnTo>
                    <a:pt x="0" y="304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364643" y="12766"/>
              <a:ext cx="3957093" cy="2694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00"/>
                </a:lnSpc>
              </a:pPr>
              <a:r>
                <a:rPr lang="en-US" sz="1300">
                  <a:solidFill>
                    <a:srgbClr val="F0B92D"/>
                  </a:solidFill>
                  <a:latin typeface="Arial"/>
                  <a:ea typeface="Arial"/>
                  <a:cs typeface="Arial"/>
                  <a:sym typeface="Arial"/>
                </a:rPr>
                <a:t>PPT by Pabitra Biswas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355982" y="2370853"/>
            <a:ext cx="9560557" cy="5194088"/>
          </a:xfrm>
          <a:custGeom>
            <a:avLst/>
            <a:gdLst/>
            <a:ahLst/>
            <a:cxnLst/>
            <a:rect l="l" t="t" r="r" b="b"/>
            <a:pathLst>
              <a:path w="9560557" h="5194088">
                <a:moveTo>
                  <a:pt x="0" y="0"/>
                </a:moveTo>
                <a:lnTo>
                  <a:pt x="9560556" y="0"/>
                </a:lnTo>
                <a:lnTo>
                  <a:pt x="9560556" y="5194088"/>
                </a:lnTo>
                <a:lnTo>
                  <a:pt x="0" y="51940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221" r="-5039"/>
            </a:stretch>
          </a:blipFill>
          <a:ln cap="sq">
            <a:noFill/>
            <a:prstDash val="solid"/>
            <a:miter/>
          </a:ln>
        </p:spPr>
      </p:sp>
      <p:sp>
        <p:nvSpPr>
          <p:cNvPr id="14" name="TextBox 14"/>
          <p:cNvSpPr txBox="1"/>
          <p:nvPr/>
        </p:nvSpPr>
        <p:spPr>
          <a:xfrm>
            <a:off x="1372674" y="1451372"/>
            <a:ext cx="11883362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F0B92D"/>
                </a:solidFill>
                <a:latin typeface="Arial"/>
                <a:ea typeface="Arial"/>
                <a:cs typeface="Arial"/>
                <a:sym typeface="Arial"/>
              </a:rPr>
              <a:t>Query 10 – Top 3 Most Ordered Pizza Types Based on Revenue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55982" y="8616863"/>
            <a:ext cx="9011394" cy="1114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897"/>
              </a:lnSpc>
              <a:buFont typeface="Arial"/>
              <a:buChar char="•"/>
            </a:pPr>
            <a:r>
              <a:rPr lang="en-US" sz="2100">
                <a:solidFill>
                  <a:srgbClr val="F0B92D"/>
                </a:solidFill>
                <a:latin typeface="Arial"/>
                <a:ea typeface="Arial"/>
                <a:cs typeface="Arial"/>
                <a:sym typeface="Arial"/>
              </a:rPr>
              <a:t>Insight:</a:t>
            </a:r>
          </a:p>
          <a:p>
            <a:pPr marL="453390" lvl="1" indent="-226695" algn="l">
              <a:lnSpc>
                <a:spcPts val="2897"/>
              </a:lnSpc>
              <a:buFont typeface="Arial"/>
              <a:buChar char="•"/>
            </a:pPr>
            <a:r>
              <a:rPr lang="en-US" sz="2100">
                <a:solidFill>
                  <a:srgbClr val="F0B92D"/>
                </a:solidFill>
                <a:latin typeface="Arial"/>
                <a:ea typeface="Arial"/>
                <a:cs typeface="Arial"/>
                <a:sym typeface="Arial"/>
              </a:rPr>
              <a:t> Identifies high-revenue products, crucial for revenue-driven optimization.</a:t>
            </a:r>
          </a:p>
          <a:p>
            <a:pPr algn="l">
              <a:lnSpc>
                <a:spcPts val="2897"/>
              </a:lnSpc>
            </a:pPr>
            <a:endParaRPr lang="en-US" sz="2100">
              <a:solidFill>
                <a:srgbClr val="F0B9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772548" y="3321210"/>
            <a:ext cx="2768759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F0B92D"/>
                </a:solidFill>
                <a:latin typeface="Arial"/>
                <a:ea typeface="Arial"/>
                <a:cs typeface="Arial"/>
                <a:sym typeface="Arial"/>
              </a:rPr>
              <a:t>Result Output:</a:t>
            </a:r>
          </a:p>
        </p:txBody>
      </p:sp>
      <p:sp>
        <p:nvSpPr>
          <p:cNvPr id="17" name="Freeform 17"/>
          <p:cNvSpPr/>
          <p:nvPr/>
        </p:nvSpPr>
        <p:spPr>
          <a:xfrm>
            <a:off x="13199227" y="4023798"/>
            <a:ext cx="3753584" cy="1486717"/>
          </a:xfrm>
          <a:custGeom>
            <a:avLst/>
            <a:gdLst/>
            <a:ahLst/>
            <a:cxnLst/>
            <a:rect l="l" t="t" r="r" b="b"/>
            <a:pathLst>
              <a:path w="3753584" h="1486717">
                <a:moveTo>
                  <a:pt x="0" y="0"/>
                </a:moveTo>
                <a:lnTo>
                  <a:pt x="3753585" y="0"/>
                </a:lnTo>
                <a:lnTo>
                  <a:pt x="3753585" y="1486716"/>
                </a:lnTo>
                <a:lnTo>
                  <a:pt x="0" y="14867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021" b="-1021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7664642" y="2188338"/>
            <a:ext cx="11476358" cy="5910325"/>
          </a:xfrm>
          <a:custGeom>
            <a:avLst/>
            <a:gdLst/>
            <a:ahLst/>
            <a:cxnLst/>
            <a:rect l="l" t="t" r="r" b="b"/>
            <a:pathLst>
              <a:path w="11476358" h="5910325">
                <a:moveTo>
                  <a:pt x="0" y="0"/>
                </a:moveTo>
                <a:lnTo>
                  <a:pt x="11476359" y="0"/>
                </a:lnTo>
                <a:lnTo>
                  <a:pt x="11476359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063558">
            <a:off x="10273950" y="9253612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13861504" y="2188338"/>
            <a:ext cx="11476358" cy="5910325"/>
          </a:xfrm>
          <a:custGeom>
            <a:avLst/>
            <a:gdLst/>
            <a:ahLst/>
            <a:cxnLst/>
            <a:rect l="l" t="t" r="r" b="b"/>
            <a:pathLst>
              <a:path w="11476358" h="5910325">
                <a:moveTo>
                  <a:pt x="0" y="0"/>
                </a:moveTo>
                <a:lnTo>
                  <a:pt x="11476358" y="0"/>
                </a:lnTo>
                <a:lnTo>
                  <a:pt x="11476358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8498823">
            <a:off x="15578125" y="297841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755670">
            <a:off x="-304395" y="4363377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153724" y="9845098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23306" y="-313027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3" y="0"/>
                </a:lnTo>
                <a:lnTo>
                  <a:pt x="1338373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4885531">
            <a:off x="17172178" y="6713818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4600062" y="9616716"/>
            <a:ext cx="3241302" cy="228382"/>
            <a:chOff x="0" y="0"/>
            <a:chExt cx="4321736" cy="30451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9110" cy="304510"/>
            </a:xfrm>
            <a:custGeom>
              <a:avLst/>
              <a:gdLst/>
              <a:ahLst/>
              <a:cxnLst/>
              <a:rect l="l" t="t" r="r" b="b"/>
              <a:pathLst>
                <a:path w="259110" h="304510">
                  <a:moveTo>
                    <a:pt x="0" y="0"/>
                  </a:moveTo>
                  <a:lnTo>
                    <a:pt x="259110" y="0"/>
                  </a:lnTo>
                  <a:lnTo>
                    <a:pt x="259110" y="304510"/>
                  </a:lnTo>
                  <a:lnTo>
                    <a:pt x="0" y="304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364643" y="12766"/>
              <a:ext cx="3957093" cy="2694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00"/>
                </a:lnSpc>
              </a:pPr>
              <a:r>
                <a:rPr lang="en-US" sz="1300">
                  <a:solidFill>
                    <a:srgbClr val="F0B92D"/>
                  </a:solidFill>
                  <a:latin typeface="Arial"/>
                  <a:ea typeface="Arial"/>
                  <a:cs typeface="Arial"/>
                  <a:sym typeface="Arial"/>
                </a:rPr>
                <a:t>PPT by Pabitra Biswas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372674" y="2134749"/>
            <a:ext cx="9764744" cy="6959208"/>
          </a:xfrm>
          <a:custGeom>
            <a:avLst/>
            <a:gdLst/>
            <a:ahLst/>
            <a:cxnLst/>
            <a:rect l="l" t="t" r="r" b="b"/>
            <a:pathLst>
              <a:path w="9764744" h="6959208">
                <a:moveTo>
                  <a:pt x="0" y="0"/>
                </a:moveTo>
                <a:lnTo>
                  <a:pt x="9764744" y="0"/>
                </a:lnTo>
                <a:lnTo>
                  <a:pt x="9764744" y="6959208"/>
                </a:lnTo>
                <a:lnTo>
                  <a:pt x="0" y="69592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588" r="-3097"/>
            </a:stretch>
          </a:blipFill>
          <a:ln cap="sq">
            <a:noFill/>
            <a:prstDash val="solid"/>
            <a:miter/>
          </a:ln>
        </p:spPr>
      </p:sp>
      <p:sp>
        <p:nvSpPr>
          <p:cNvPr id="14" name="TextBox 14"/>
          <p:cNvSpPr txBox="1"/>
          <p:nvPr/>
        </p:nvSpPr>
        <p:spPr>
          <a:xfrm>
            <a:off x="1372674" y="1451372"/>
            <a:ext cx="13429099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F0B92D"/>
                </a:solidFill>
                <a:latin typeface="Arial"/>
                <a:ea typeface="Arial"/>
                <a:cs typeface="Arial"/>
                <a:sym typeface="Arial"/>
              </a:rPr>
              <a:t>Query 11 – Percentage Contribution of Each Pizza Type to Total Revenue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72674" y="8731054"/>
            <a:ext cx="11455078" cy="1114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897"/>
              </a:lnSpc>
              <a:buFont typeface="Arial"/>
              <a:buChar char="•"/>
            </a:pPr>
            <a:r>
              <a:rPr lang="en-US" sz="2100">
                <a:solidFill>
                  <a:srgbClr val="F0B92D"/>
                </a:solidFill>
                <a:latin typeface="Arial"/>
                <a:ea typeface="Arial"/>
                <a:cs typeface="Arial"/>
                <a:sym typeface="Arial"/>
              </a:rPr>
              <a:t>Insight:</a:t>
            </a:r>
          </a:p>
          <a:p>
            <a:pPr marL="453390" lvl="1" indent="-226695" algn="l">
              <a:lnSpc>
                <a:spcPts val="2897"/>
              </a:lnSpc>
              <a:buFont typeface="Arial"/>
              <a:buChar char="•"/>
            </a:pPr>
            <a:r>
              <a:rPr lang="en-US" sz="2100">
                <a:solidFill>
                  <a:srgbClr val="F0B92D"/>
                </a:solidFill>
                <a:latin typeface="Arial"/>
                <a:ea typeface="Arial"/>
                <a:cs typeface="Arial"/>
                <a:sym typeface="Arial"/>
              </a:rPr>
              <a:t> Highlights the revenue impact of each product, essential for resource allocation and strategy.</a:t>
            </a:r>
          </a:p>
          <a:p>
            <a:pPr algn="l">
              <a:lnSpc>
                <a:spcPts val="2897"/>
              </a:lnSpc>
            </a:pPr>
            <a:endParaRPr lang="en-US" sz="2100">
              <a:solidFill>
                <a:srgbClr val="F0B9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772548" y="3321210"/>
            <a:ext cx="2768759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F0B92D"/>
                </a:solidFill>
                <a:latin typeface="Arial"/>
                <a:ea typeface="Arial"/>
                <a:cs typeface="Arial"/>
                <a:sym typeface="Arial"/>
              </a:rPr>
              <a:t>Result Output:</a:t>
            </a:r>
          </a:p>
        </p:txBody>
      </p:sp>
      <p:sp>
        <p:nvSpPr>
          <p:cNvPr id="17" name="Freeform 17"/>
          <p:cNvSpPr/>
          <p:nvPr/>
        </p:nvSpPr>
        <p:spPr>
          <a:xfrm>
            <a:off x="13447314" y="3961946"/>
            <a:ext cx="3419227" cy="2014538"/>
          </a:xfrm>
          <a:custGeom>
            <a:avLst/>
            <a:gdLst/>
            <a:ahLst/>
            <a:cxnLst/>
            <a:rect l="l" t="t" r="r" b="b"/>
            <a:pathLst>
              <a:path w="3419227" h="2014538">
                <a:moveTo>
                  <a:pt x="0" y="0"/>
                </a:moveTo>
                <a:lnTo>
                  <a:pt x="3419227" y="0"/>
                </a:lnTo>
                <a:lnTo>
                  <a:pt x="3419227" y="2014538"/>
                </a:lnTo>
                <a:lnTo>
                  <a:pt x="0" y="20145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194" r="-5583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7664642" y="2188338"/>
            <a:ext cx="11476358" cy="5910325"/>
          </a:xfrm>
          <a:custGeom>
            <a:avLst/>
            <a:gdLst/>
            <a:ahLst/>
            <a:cxnLst/>
            <a:rect l="l" t="t" r="r" b="b"/>
            <a:pathLst>
              <a:path w="11476358" h="5910325">
                <a:moveTo>
                  <a:pt x="0" y="0"/>
                </a:moveTo>
                <a:lnTo>
                  <a:pt x="11476359" y="0"/>
                </a:lnTo>
                <a:lnTo>
                  <a:pt x="11476359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063558">
            <a:off x="10273950" y="9253612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13861504" y="2188338"/>
            <a:ext cx="11476358" cy="5910325"/>
          </a:xfrm>
          <a:custGeom>
            <a:avLst/>
            <a:gdLst/>
            <a:ahLst/>
            <a:cxnLst/>
            <a:rect l="l" t="t" r="r" b="b"/>
            <a:pathLst>
              <a:path w="11476358" h="5910325">
                <a:moveTo>
                  <a:pt x="0" y="0"/>
                </a:moveTo>
                <a:lnTo>
                  <a:pt x="11476358" y="0"/>
                </a:lnTo>
                <a:lnTo>
                  <a:pt x="11476358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8498823">
            <a:off x="15578125" y="297841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755670">
            <a:off x="-304395" y="4363377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153724" y="9845098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23306" y="-313027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3" y="0"/>
                </a:lnTo>
                <a:lnTo>
                  <a:pt x="1338373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4885531">
            <a:off x="17172178" y="6713818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4600062" y="9616716"/>
            <a:ext cx="3241302" cy="228382"/>
            <a:chOff x="0" y="0"/>
            <a:chExt cx="4321736" cy="30451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9110" cy="304510"/>
            </a:xfrm>
            <a:custGeom>
              <a:avLst/>
              <a:gdLst/>
              <a:ahLst/>
              <a:cxnLst/>
              <a:rect l="l" t="t" r="r" b="b"/>
              <a:pathLst>
                <a:path w="259110" h="304510">
                  <a:moveTo>
                    <a:pt x="0" y="0"/>
                  </a:moveTo>
                  <a:lnTo>
                    <a:pt x="259110" y="0"/>
                  </a:lnTo>
                  <a:lnTo>
                    <a:pt x="259110" y="304510"/>
                  </a:lnTo>
                  <a:lnTo>
                    <a:pt x="0" y="304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364643" y="12766"/>
              <a:ext cx="3957093" cy="2694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00"/>
                </a:lnSpc>
              </a:pPr>
              <a:r>
                <a:rPr lang="en-US" sz="1300">
                  <a:solidFill>
                    <a:srgbClr val="F0B92D"/>
                  </a:solidFill>
                  <a:latin typeface="Arial"/>
                  <a:ea typeface="Arial"/>
                  <a:cs typeface="Arial"/>
                  <a:sym typeface="Arial"/>
                </a:rPr>
                <a:t>PPT by Pabitra Biswas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372674" y="2167371"/>
            <a:ext cx="10439919" cy="6414739"/>
          </a:xfrm>
          <a:custGeom>
            <a:avLst/>
            <a:gdLst/>
            <a:ahLst/>
            <a:cxnLst/>
            <a:rect l="l" t="t" r="r" b="b"/>
            <a:pathLst>
              <a:path w="10439919" h="6414739">
                <a:moveTo>
                  <a:pt x="0" y="0"/>
                </a:moveTo>
                <a:lnTo>
                  <a:pt x="10439918" y="0"/>
                </a:lnTo>
                <a:lnTo>
                  <a:pt x="10439918" y="6414739"/>
                </a:lnTo>
                <a:lnTo>
                  <a:pt x="0" y="64147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704" r="-4310"/>
            </a:stretch>
          </a:blipFill>
          <a:ln cap="sq">
            <a:noFill/>
            <a:prstDash val="solid"/>
            <a:miter/>
          </a:ln>
        </p:spPr>
      </p:sp>
      <p:sp>
        <p:nvSpPr>
          <p:cNvPr id="14" name="TextBox 14"/>
          <p:cNvSpPr txBox="1"/>
          <p:nvPr/>
        </p:nvSpPr>
        <p:spPr>
          <a:xfrm>
            <a:off x="1372674" y="1451372"/>
            <a:ext cx="13429099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F0B92D"/>
                </a:solidFill>
                <a:latin typeface="Arial"/>
                <a:ea typeface="Arial"/>
                <a:cs typeface="Arial"/>
                <a:sym typeface="Arial"/>
              </a:rPr>
              <a:t>Query 12 – Cumulative Revenue Generated Over Time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72674" y="8731054"/>
            <a:ext cx="8822829" cy="1114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897"/>
              </a:lnSpc>
              <a:buFont typeface="Arial"/>
              <a:buChar char="•"/>
            </a:pPr>
            <a:r>
              <a:rPr lang="en-US" sz="2100">
                <a:solidFill>
                  <a:srgbClr val="F0B92D"/>
                </a:solidFill>
                <a:latin typeface="Arial"/>
                <a:ea typeface="Arial"/>
                <a:cs typeface="Arial"/>
                <a:sym typeface="Arial"/>
              </a:rPr>
              <a:t>Insight:</a:t>
            </a:r>
          </a:p>
          <a:p>
            <a:pPr marL="453390" lvl="1" indent="-226695" algn="l">
              <a:lnSpc>
                <a:spcPts val="2897"/>
              </a:lnSpc>
              <a:buFont typeface="Arial"/>
              <a:buChar char="•"/>
            </a:pPr>
            <a:r>
              <a:rPr lang="en-US" sz="2100">
                <a:solidFill>
                  <a:srgbClr val="F0B92D"/>
                </a:solidFill>
                <a:latin typeface="Arial"/>
                <a:ea typeface="Arial"/>
                <a:cs typeface="Arial"/>
                <a:sym typeface="Arial"/>
              </a:rPr>
              <a:t> Illustrates revenue trends and growth trajectories over defined periods.</a:t>
            </a:r>
          </a:p>
          <a:p>
            <a:pPr algn="l">
              <a:lnSpc>
                <a:spcPts val="2897"/>
              </a:lnSpc>
            </a:pPr>
            <a:endParaRPr lang="en-US" sz="2100">
              <a:solidFill>
                <a:srgbClr val="F0B9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772548" y="3321210"/>
            <a:ext cx="2768759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F0B92D"/>
                </a:solidFill>
                <a:latin typeface="Arial"/>
                <a:ea typeface="Arial"/>
                <a:cs typeface="Arial"/>
                <a:sym typeface="Arial"/>
              </a:rPr>
              <a:t>Result Output:</a:t>
            </a:r>
          </a:p>
        </p:txBody>
      </p:sp>
      <p:sp>
        <p:nvSpPr>
          <p:cNvPr id="17" name="Freeform 17"/>
          <p:cNvSpPr/>
          <p:nvPr/>
        </p:nvSpPr>
        <p:spPr>
          <a:xfrm>
            <a:off x="13447314" y="3961946"/>
            <a:ext cx="3419227" cy="2014538"/>
          </a:xfrm>
          <a:custGeom>
            <a:avLst/>
            <a:gdLst/>
            <a:ahLst/>
            <a:cxnLst/>
            <a:rect l="l" t="t" r="r" b="b"/>
            <a:pathLst>
              <a:path w="3419227" h="2014538">
                <a:moveTo>
                  <a:pt x="0" y="0"/>
                </a:moveTo>
                <a:lnTo>
                  <a:pt x="3419227" y="0"/>
                </a:lnTo>
                <a:lnTo>
                  <a:pt x="3419227" y="2014538"/>
                </a:lnTo>
                <a:lnTo>
                  <a:pt x="0" y="20145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651" r="-6651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7664642" y="2188338"/>
            <a:ext cx="11476358" cy="5910325"/>
          </a:xfrm>
          <a:custGeom>
            <a:avLst/>
            <a:gdLst/>
            <a:ahLst/>
            <a:cxnLst/>
            <a:rect l="l" t="t" r="r" b="b"/>
            <a:pathLst>
              <a:path w="11476358" h="5910325">
                <a:moveTo>
                  <a:pt x="0" y="0"/>
                </a:moveTo>
                <a:lnTo>
                  <a:pt x="11476359" y="0"/>
                </a:lnTo>
                <a:lnTo>
                  <a:pt x="11476359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063558">
            <a:off x="10273950" y="9253612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13861504" y="2188338"/>
            <a:ext cx="11476358" cy="5910325"/>
          </a:xfrm>
          <a:custGeom>
            <a:avLst/>
            <a:gdLst/>
            <a:ahLst/>
            <a:cxnLst/>
            <a:rect l="l" t="t" r="r" b="b"/>
            <a:pathLst>
              <a:path w="11476358" h="5910325">
                <a:moveTo>
                  <a:pt x="0" y="0"/>
                </a:moveTo>
                <a:lnTo>
                  <a:pt x="11476358" y="0"/>
                </a:lnTo>
                <a:lnTo>
                  <a:pt x="11476358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8498823">
            <a:off x="15578125" y="297841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755670">
            <a:off x="-304395" y="4363377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153724" y="9845098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23306" y="-313027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3" y="0"/>
                </a:lnTo>
                <a:lnTo>
                  <a:pt x="1338373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4885531">
            <a:off x="17172178" y="6713818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4600062" y="9616716"/>
            <a:ext cx="3241302" cy="228382"/>
            <a:chOff x="0" y="0"/>
            <a:chExt cx="4321736" cy="30451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9110" cy="304510"/>
            </a:xfrm>
            <a:custGeom>
              <a:avLst/>
              <a:gdLst/>
              <a:ahLst/>
              <a:cxnLst/>
              <a:rect l="l" t="t" r="r" b="b"/>
              <a:pathLst>
                <a:path w="259110" h="304510">
                  <a:moveTo>
                    <a:pt x="0" y="0"/>
                  </a:moveTo>
                  <a:lnTo>
                    <a:pt x="259110" y="0"/>
                  </a:lnTo>
                  <a:lnTo>
                    <a:pt x="259110" y="304510"/>
                  </a:lnTo>
                  <a:lnTo>
                    <a:pt x="0" y="304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364643" y="12766"/>
              <a:ext cx="3957093" cy="2694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00"/>
                </a:lnSpc>
              </a:pPr>
              <a:r>
                <a:rPr lang="en-US" sz="1300">
                  <a:solidFill>
                    <a:srgbClr val="F0B92D"/>
                  </a:solidFill>
                  <a:latin typeface="Arial"/>
                  <a:ea typeface="Arial"/>
                  <a:cs typeface="Arial"/>
                  <a:sym typeface="Arial"/>
                </a:rPr>
                <a:t>PPT by Pabitra Biswas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372674" y="2167371"/>
            <a:ext cx="10439919" cy="6414739"/>
          </a:xfrm>
          <a:custGeom>
            <a:avLst/>
            <a:gdLst/>
            <a:ahLst/>
            <a:cxnLst/>
            <a:rect l="l" t="t" r="r" b="b"/>
            <a:pathLst>
              <a:path w="10439919" h="6414739">
                <a:moveTo>
                  <a:pt x="0" y="0"/>
                </a:moveTo>
                <a:lnTo>
                  <a:pt x="10439918" y="0"/>
                </a:lnTo>
                <a:lnTo>
                  <a:pt x="10439918" y="6414739"/>
                </a:lnTo>
                <a:lnTo>
                  <a:pt x="0" y="64147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812" r="-3812"/>
            </a:stretch>
          </a:blipFill>
          <a:ln cap="sq">
            <a:noFill/>
            <a:prstDash val="solid"/>
            <a:miter/>
          </a:ln>
        </p:spPr>
      </p:sp>
      <p:sp>
        <p:nvSpPr>
          <p:cNvPr id="14" name="TextBox 14"/>
          <p:cNvSpPr txBox="1"/>
          <p:nvPr/>
        </p:nvSpPr>
        <p:spPr>
          <a:xfrm>
            <a:off x="1372674" y="1451372"/>
            <a:ext cx="13850663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F0B92D"/>
                </a:solidFill>
                <a:latin typeface="Arial"/>
                <a:ea typeface="Arial"/>
                <a:cs typeface="Arial"/>
                <a:sym typeface="Arial"/>
              </a:rPr>
              <a:t>Query 13 – Top 3 Most Ordered Pizza Types by Revenue for Each Category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72674" y="8731054"/>
            <a:ext cx="10847338" cy="1114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897"/>
              </a:lnSpc>
              <a:buFont typeface="Arial"/>
              <a:buChar char="•"/>
            </a:pPr>
            <a:r>
              <a:rPr lang="en-US" sz="2100">
                <a:solidFill>
                  <a:srgbClr val="F0B92D"/>
                </a:solidFill>
                <a:latin typeface="Arial"/>
                <a:ea typeface="Arial"/>
                <a:cs typeface="Arial"/>
                <a:sym typeface="Arial"/>
              </a:rPr>
              <a:t>Insight:</a:t>
            </a:r>
          </a:p>
          <a:p>
            <a:pPr marL="453390" lvl="1" indent="-226695" algn="l">
              <a:lnSpc>
                <a:spcPts val="2897"/>
              </a:lnSpc>
              <a:buFont typeface="Arial"/>
              <a:buChar char="•"/>
            </a:pPr>
            <a:r>
              <a:rPr lang="en-US" sz="2100">
                <a:solidFill>
                  <a:srgbClr val="F0B92D"/>
                </a:solidFill>
                <a:latin typeface="Arial"/>
                <a:ea typeface="Arial"/>
                <a:cs typeface="Arial"/>
                <a:sym typeface="Arial"/>
              </a:rPr>
              <a:t> Provides a nuanced view by category, allowing for targeted category-specific strategies.</a:t>
            </a:r>
          </a:p>
          <a:p>
            <a:pPr algn="l">
              <a:lnSpc>
                <a:spcPts val="2897"/>
              </a:lnSpc>
            </a:pPr>
            <a:endParaRPr lang="en-US" sz="2100">
              <a:solidFill>
                <a:srgbClr val="F0B9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772548" y="3321210"/>
            <a:ext cx="2768759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F0B92D"/>
                </a:solidFill>
                <a:latin typeface="Arial"/>
                <a:ea typeface="Arial"/>
                <a:cs typeface="Arial"/>
                <a:sym typeface="Arial"/>
              </a:rPr>
              <a:t>Result Output:</a:t>
            </a:r>
          </a:p>
        </p:txBody>
      </p:sp>
      <p:sp>
        <p:nvSpPr>
          <p:cNvPr id="17" name="Freeform 17"/>
          <p:cNvSpPr/>
          <p:nvPr/>
        </p:nvSpPr>
        <p:spPr>
          <a:xfrm>
            <a:off x="12946999" y="4025481"/>
            <a:ext cx="4096226" cy="1821662"/>
          </a:xfrm>
          <a:custGeom>
            <a:avLst/>
            <a:gdLst/>
            <a:ahLst/>
            <a:cxnLst/>
            <a:rect l="l" t="t" r="r" b="b"/>
            <a:pathLst>
              <a:path w="4096226" h="1821662">
                <a:moveTo>
                  <a:pt x="0" y="0"/>
                </a:moveTo>
                <a:lnTo>
                  <a:pt x="4096226" y="0"/>
                </a:lnTo>
                <a:lnTo>
                  <a:pt x="4096226" y="1821662"/>
                </a:lnTo>
                <a:lnTo>
                  <a:pt x="0" y="18216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296" r="-5941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144000" y="1883926"/>
            <a:ext cx="7852317" cy="1561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0B92D"/>
                </a:solidFill>
                <a:latin typeface="Arial"/>
                <a:ea typeface="Arial"/>
                <a:cs typeface="Arial"/>
                <a:sym typeface="Arial"/>
              </a:rPr>
              <a:t>Conclusion &amp; Key Takeaways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353574" y="3635891"/>
            <a:ext cx="10765800" cy="415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just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Summary of Findings:</a:t>
            </a:r>
          </a:p>
          <a:p>
            <a:pPr marL="863598" lvl="2" indent="-287866" algn="just">
              <a:lnSpc>
                <a:spcPts val="2799"/>
              </a:lnSpc>
              <a:buFont typeface="Arial"/>
              <a:buChar char="⚬"/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Total orders and revenue figures provide a baseline performance metric.</a:t>
            </a:r>
          </a:p>
          <a:p>
            <a:pPr marL="863598" lvl="2" indent="-287866" algn="just">
              <a:lnSpc>
                <a:spcPts val="2799"/>
              </a:lnSpc>
              <a:buFont typeface="Arial"/>
              <a:buChar char="⚬"/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Analysis reveals customer preferences—perfect for promotional strategy adjustments.</a:t>
            </a:r>
          </a:p>
          <a:p>
            <a:pPr marL="863598" lvl="2" indent="-287866" algn="just">
              <a:lnSpc>
                <a:spcPts val="2799"/>
              </a:lnSpc>
              <a:buFont typeface="Arial"/>
              <a:buChar char="⚬"/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Critical products (by quantity &amp;revenue) have been identified.</a:t>
            </a:r>
          </a:p>
          <a:p>
            <a:pPr marL="863598" lvl="2" indent="-287866" algn="l">
              <a:lnSpc>
                <a:spcPts val="4999"/>
              </a:lnSpc>
              <a:buFont typeface="Arial"/>
              <a:buChar char="⚬"/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Time-based &amp; category-specific trends create actionable business insights.</a:t>
            </a:r>
          </a:p>
          <a:p>
            <a:pPr marL="431799" lvl="1" indent="-215899" algn="just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Implications for the Pizza Shop:</a:t>
            </a:r>
          </a:p>
          <a:p>
            <a:pPr marL="863598" lvl="2" indent="-287866" algn="just">
              <a:lnSpc>
                <a:spcPts val="2799"/>
              </a:lnSpc>
              <a:buFont typeface="Arial"/>
              <a:buChar char="⚬"/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Optimize operations during peak periods.</a:t>
            </a:r>
          </a:p>
          <a:p>
            <a:pPr marL="863598" lvl="2" indent="-287866" algn="just">
              <a:lnSpc>
                <a:spcPts val="2799"/>
              </a:lnSpc>
              <a:buFont typeface="Arial"/>
              <a:buChar char="⚬"/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Adjust inventory and marketing based on popular sizes and types.</a:t>
            </a:r>
          </a:p>
          <a:p>
            <a:pPr marL="863598" lvl="2" indent="-287866" algn="just">
              <a:lnSpc>
                <a:spcPts val="2799"/>
              </a:lnSpc>
              <a:buFont typeface="Arial"/>
              <a:buChar char="⚬"/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Explore opportunities to upscale premium offerings.</a:t>
            </a:r>
          </a:p>
          <a:p>
            <a:pPr algn="just">
              <a:lnSpc>
                <a:spcPts val="2799"/>
              </a:lnSpc>
            </a:pPr>
            <a:endParaRPr lang="en-US" sz="19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5185030" y="8736252"/>
            <a:ext cx="2337169" cy="2402697"/>
          </a:xfrm>
          <a:custGeom>
            <a:avLst/>
            <a:gdLst/>
            <a:ahLst/>
            <a:cxnLst/>
            <a:rect l="l" t="t" r="r" b="b"/>
            <a:pathLst>
              <a:path w="2337169" h="2402697">
                <a:moveTo>
                  <a:pt x="0" y="0"/>
                </a:moveTo>
                <a:lnTo>
                  <a:pt x="2337170" y="0"/>
                </a:lnTo>
                <a:lnTo>
                  <a:pt x="2337170" y="2402697"/>
                </a:lnTo>
                <a:lnTo>
                  <a:pt x="0" y="24026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8238398" y="-757608"/>
            <a:ext cx="2337169" cy="2402697"/>
          </a:xfrm>
          <a:custGeom>
            <a:avLst/>
            <a:gdLst/>
            <a:ahLst/>
            <a:cxnLst/>
            <a:rect l="l" t="t" r="r" b="b"/>
            <a:pathLst>
              <a:path w="2337169" h="2402697">
                <a:moveTo>
                  <a:pt x="2337170" y="2402698"/>
                </a:moveTo>
                <a:lnTo>
                  <a:pt x="0" y="2402698"/>
                </a:lnTo>
                <a:lnTo>
                  <a:pt x="0" y="0"/>
                </a:lnTo>
                <a:lnTo>
                  <a:pt x="2337170" y="0"/>
                </a:lnTo>
                <a:lnTo>
                  <a:pt x="2337170" y="240269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4600062" y="9616716"/>
            <a:ext cx="3241302" cy="228382"/>
            <a:chOff x="0" y="0"/>
            <a:chExt cx="4321736" cy="30451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9110" cy="304510"/>
            </a:xfrm>
            <a:custGeom>
              <a:avLst/>
              <a:gdLst/>
              <a:ahLst/>
              <a:cxnLst/>
              <a:rect l="l" t="t" r="r" b="b"/>
              <a:pathLst>
                <a:path w="259110" h="304510">
                  <a:moveTo>
                    <a:pt x="0" y="0"/>
                  </a:moveTo>
                  <a:lnTo>
                    <a:pt x="259110" y="0"/>
                  </a:lnTo>
                  <a:lnTo>
                    <a:pt x="259110" y="304510"/>
                  </a:lnTo>
                  <a:lnTo>
                    <a:pt x="0" y="304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364643" y="12766"/>
              <a:ext cx="3957093" cy="2694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00"/>
                </a:lnSpc>
              </a:pPr>
              <a:r>
                <a:rPr lang="en-US" sz="1300">
                  <a:solidFill>
                    <a:srgbClr val="F0B92D"/>
                  </a:solidFill>
                  <a:latin typeface="Arial"/>
                  <a:ea typeface="Arial"/>
                  <a:cs typeface="Arial"/>
                  <a:sym typeface="Arial"/>
                </a:rPr>
                <a:t>PPT by Pabitra Biswas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44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510029" y="1808672"/>
            <a:ext cx="11267941" cy="1978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99"/>
              </a:lnSpc>
            </a:pPr>
            <a:r>
              <a:rPr lang="en-US" sz="12999">
                <a:solidFill>
                  <a:srgbClr val="F0B92D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4600062" y="9616716"/>
            <a:ext cx="3241302" cy="228382"/>
            <a:chOff x="0" y="0"/>
            <a:chExt cx="4321736" cy="3045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9110" cy="304510"/>
            </a:xfrm>
            <a:custGeom>
              <a:avLst/>
              <a:gdLst/>
              <a:ahLst/>
              <a:cxnLst/>
              <a:rect l="l" t="t" r="r" b="b"/>
              <a:pathLst>
                <a:path w="259110" h="304510">
                  <a:moveTo>
                    <a:pt x="0" y="0"/>
                  </a:moveTo>
                  <a:lnTo>
                    <a:pt x="259110" y="0"/>
                  </a:lnTo>
                  <a:lnTo>
                    <a:pt x="259110" y="304510"/>
                  </a:lnTo>
                  <a:lnTo>
                    <a:pt x="0" y="304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364643" y="12766"/>
              <a:ext cx="3957093" cy="2694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00"/>
                </a:lnSpc>
              </a:pPr>
              <a:r>
                <a:rPr lang="en-US" sz="1300">
                  <a:solidFill>
                    <a:srgbClr val="F0B92D"/>
                  </a:solidFill>
                  <a:latin typeface="Arial"/>
                  <a:ea typeface="Arial"/>
                  <a:cs typeface="Arial"/>
                  <a:sym typeface="Arial"/>
                </a:rPr>
                <a:t>PPT by Pabitra Biswas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172626">
            <a:off x="9334621" y="2649685"/>
            <a:ext cx="13381390" cy="6891416"/>
          </a:xfrm>
          <a:custGeom>
            <a:avLst/>
            <a:gdLst/>
            <a:ahLst/>
            <a:cxnLst/>
            <a:rect l="l" t="t" r="r" b="b"/>
            <a:pathLst>
              <a:path w="13381390" h="6891416">
                <a:moveTo>
                  <a:pt x="0" y="0"/>
                </a:moveTo>
                <a:lnTo>
                  <a:pt x="13381390" y="0"/>
                </a:lnTo>
                <a:lnTo>
                  <a:pt x="13381390" y="6891416"/>
                </a:lnTo>
                <a:lnTo>
                  <a:pt x="0" y="6891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310022" y="1957236"/>
            <a:ext cx="10035476" cy="6372527"/>
          </a:xfrm>
          <a:custGeom>
            <a:avLst/>
            <a:gdLst/>
            <a:ahLst/>
            <a:cxnLst/>
            <a:rect l="l" t="t" r="r" b="b"/>
            <a:pathLst>
              <a:path w="10035476" h="6372527">
                <a:moveTo>
                  <a:pt x="0" y="0"/>
                </a:moveTo>
                <a:lnTo>
                  <a:pt x="10035475" y="0"/>
                </a:lnTo>
                <a:lnTo>
                  <a:pt x="10035475" y="6372528"/>
                </a:lnTo>
                <a:lnTo>
                  <a:pt x="0" y="6372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063558">
            <a:off x="11383994" y="8095244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482615" y="3365815"/>
            <a:ext cx="7831745" cy="1563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This project analyzes the sales performance of a pizza shop using a SQL queries. It addresses key business questions to reveal insights on orders, revenue, and customer preferences.</a:t>
            </a:r>
          </a:p>
        </p:txBody>
      </p:sp>
      <p:sp>
        <p:nvSpPr>
          <p:cNvPr id="6" name="Freeform 6"/>
          <p:cNvSpPr/>
          <p:nvPr/>
        </p:nvSpPr>
        <p:spPr>
          <a:xfrm rot="8498823">
            <a:off x="13796815" y="975777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3755670">
            <a:off x="-304395" y="4363377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153724" y="9430513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482615" y="1951035"/>
            <a:ext cx="6843470" cy="856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Project 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82615" y="2864800"/>
            <a:ext cx="2957753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600">
                <a:solidFill>
                  <a:srgbClr val="F0B92D"/>
                </a:solidFill>
                <a:latin typeface="Arial"/>
                <a:ea typeface="Arial"/>
                <a:cs typeface="Arial"/>
                <a:sym typeface="Arial"/>
              </a:rPr>
              <a:t>Overview: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82615" y="5501307"/>
            <a:ext cx="9067089" cy="1785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31" lvl="1" indent="-183515" algn="just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Schema:</a:t>
            </a:r>
          </a:p>
          <a:p>
            <a:pPr marL="734061" lvl="2" indent="-244687" algn="just">
              <a:lnSpc>
                <a:spcPts val="2380"/>
              </a:lnSpc>
              <a:buFont typeface="Arial"/>
              <a:buChar char="⚬"/>
            </a:pPr>
            <a:r>
              <a:rPr lang="en-US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orders: Stores order_id, date, and time</a:t>
            </a:r>
          </a:p>
          <a:p>
            <a:pPr marL="734061" lvl="2" indent="-244687" algn="just">
              <a:lnSpc>
                <a:spcPts val="2380"/>
              </a:lnSpc>
              <a:buFont typeface="Arial"/>
              <a:buChar char="⚬"/>
            </a:pPr>
            <a:r>
              <a:rPr lang="en-US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order_details: Contains order_details_id, order_id, pizza_id, and quantity</a:t>
            </a:r>
          </a:p>
          <a:p>
            <a:pPr marL="734061" lvl="2" indent="-244687" algn="just">
              <a:lnSpc>
                <a:spcPts val="2380"/>
              </a:lnSpc>
              <a:buFont typeface="Arial"/>
              <a:buChar char="⚬"/>
            </a:pPr>
            <a:r>
              <a:rPr lang="en-US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pizzas: Holds pizza_id, pizza_type_id, price, and size</a:t>
            </a:r>
          </a:p>
          <a:p>
            <a:pPr marL="734061" lvl="2" indent="-244687" algn="just">
              <a:lnSpc>
                <a:spcPts val="2380"/>
              </a:lnSpc>
              <a:buFont typeface="Arial"/>
              <a:buChar char="⚬"/>
            </a:pPr>
            <a:r>
              <a:rPr lang="en-US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pizza_types: Includes pizza_type_id, name, category, and ingredients</a:t>
            </a:r>
          </a:p>
          <a:p>
            <a:pPr marL="367031" lvl="1" indent="-183515" algn="just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Database Name: pizzahut</a:t>
            </a:r>
          </a:p>
        </p:txBody>
      </p:sp>
      <p:sp>
        <p:nvSpPr>
          <p:cNvPr id="12" name="Freeform 12"/>
          <p:cNvSpPr/>
          <p:nvPr/>
        </p:nvSpPr>
        <p:spPr>
          <a:xfrm>
            <a:off x="7805628" y="-313027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4885531">
            <a:off x="17172178" y="6713818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82615" y="8020032"/>
            <a:ext cx="9067089" cy="774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Demonstrate the ability to extract actionable insights using SQL and showcase process-driven business analysis.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82615" y="7515039"/>
            <a:ext cx="2148062" cy="558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600">
                <a:solidFill>
                  <a:srgbClr val="F0B92D"/>
                </a:solidFill>
                <a:latin typeface="Arial"/>
                <a:ea typeface="Arial"/>
                <a:cs typeface="Arial"/>
                <a:sym typeface="Arial"/>
              </a:rPr>
              <a:t>Objective: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4600062" y="9430513"/>
            <a:ext cx="3241302" cy="228382"/>
            <a:chOff x="0" y="0"/>
            <a:chExt cx="4321736" cy="30451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59110" cy="304510"/>
            </a:xfrm>
            <a:custGeom>
              <a:avLst/>
              <a:gdLst/>
              <a:ahLst/>
              <a:cxnLst/>
              <a:rect l="l" t="t" r="r" b="b"/>
              <a:pathLst>
                <a:path w="259110" h="304510">
                  <a:moveTo>
                    <a:pt x="0" y="0"/>
                  </a:moveTo>
                  <a:lnTo>
                    <a:pt x="259110" y="0"/>
                  </a:lnTo>
                  <a:lnTo>
                    <a:pt x="259110" y="304510"/>
                  </a:lnTo>
                  <a:lnTo>
                    <a:pt x="0" y="304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364643" y="12766"/>
              <a:ext cx="3957093" cy="2694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00"/>
                </a:lnSpc>
              </a:pPr>
              <a:r>
                <a:rPr lang="en-US" sz="1300">
                  <a:solidFill>
                    <a:srgbClr val="F0B92D"/>
                  </a:solidFill>
                  <a:latin typeface="Arial"/>
                  <a:ea typeface="Arial"/>
                  <a:cs typeface="Arial"/>
                  <a:sym typeface="Arial"/>
                </a:rPr>
                <a:t>PPT by Pabitra Biswas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44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31397" y="8530635"/>
            <a:ext cx="2337169" cy="2402697"/>
          </a:xfrm>
          <a:custGeom>
            <a:avLst/>
            <a:gdLst/>
            <a:ahLst/>
            <a:cxnLst/>
            <a:rect l="l" t="t" r="r" b="b"/>
            <a:pathLst>
              <a:path w="2337169" h="2402697">
                <a:moveTo>
                  <a:pt x="0" y="0"/>
                </a:moveTo>
                <a:lnTo>
                  <a:pt x="2337169" y="0"/>
                </a:lnTo>
                <a:lnTo>
                  <a:pt x="2337169" y="2402698"/>
                </a:lnTo>
                <a:lnTo>
                  <a:pt x="0" y="2402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8323121" y="-1201349"/>
            <a:ext cx="2337169" cy="2402697"/>
          </a:xfrm>
          <a:custGeom>
            <a:avLst/>
            <a:gdLst/>
            <a:ahLst/>
            <a:cxnLst/>
            <a:rect l="l" t="t" r="r" b="b"/>
            <a:pathLst>
              <a:path w="2337169" h="2402697">
                <a:moveTo>
                  <a:pt x="2337169" y="2402698"/>
                </a:moveTo>
                <a:lnTo>
                  <a:pt x="0" y="2402698"/>
                </a:lnTo>
                <a:lnTo>
                  <a:pt x="0" y="0"/>
                </a:lnTo>
                <a:lnTo>
                  <a:pt x="2337169" y="0"/>
                </a:lnTo>
                <a:lnTo>
                  <a:pt x="2337169" y="240269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6346040" y="8530635"/>
            <a:ext cx="2337169" cy="2402697"/>
          </a:xfrm>
          <a:custGeom>
            <a:avLst/>
            <a:gdLst/>
            <a:ahLst/>
            <a:cxnLst/>
            <a:rect l="l" t="t" r="r" b="b"/>
            <a:pathLst>
              <a:path w="2337169" h="2402697">
                <a:moveTo>
                  <a:pt x="2337169" y="0"/>
                </a:moveTo>
                <a:lnTo>
                  <a:pt x="0" y="0"/>
                </a:lnTo>
                <a:lnTo>
                  <a:pt x="0" y="2402698"/>
                </a:lnTo>
                <a:lnTo>
                  <a:pt x="2337169" y="2402698"/>
                </a:lnTo>
                <a:lnTo>
                  <a:pt x="23371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491705" y="3090831"/>
            <a:ext cx="7604154" cy="4277337"/>
          </a:xfrm>
          <a:custGeom>
            <a:avLst/>
            <a:gdLst/>
            <a:ahLst/>
            <a:cxnLst/>
            <a:rect l="l" t="t" r="r" b="b"/>
            <a:pathLst>
              <a:path w="7604154" h="4277337">
                <a:moveTo>
                  <a:pt x="0" y="0"/>
                </a:moveTo>
                <a:lnTo>
                  <a:pt x="7604154" y="0"/>
                </a:lnTo>
                <a:lnTo>
                  <a:pt x="7604154" y="4277337"/>
                </a:lnTo>
                <a:lnTo>
                  <a:pt x="0" y="42773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706" t="-10108" r="-7134" b="-190"/>
            </a:stretch>
          </a:blipFill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/>
          <a:lstStyle/>
          <a:p>
            <a:endParaRPr lang="en-IN" dirty="0"/>
          </a:p>
        </p:txBody>
      </p:sp>
      <p:sp>
        <p:nvSpPr>
          <p:cNvPr id="7" name="TextBox 7"/>
          <p:cNvSpPr txBox="1"/>
          <p:nvPr/>
        </p:nvSpPr>
        <p:spPr>
          <a:xfrm>
            <a:off x="9491705" y="1821069"/>
            <a:ext cx="8336559" cy="856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0B92D"/>
                </a:solidFill>
                <a:latin typeface="Arial"/>
                <a:ea typeface="Arial"/>
                <a:cs typeface="Arial"/>
                <a:sym typeface="Arial"/>
              </a:rPr>
              <a:t>Data Schema Overview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66303" y="7644393"/>
            <a:ext cx="6579736" cy="1490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31" lvl="1" indent="-183515" algn="just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Key Relationships:</a:t>
            </a:r>
          </a:p>
          <a:p>
            <a:pPr marL="734061" lvl="2" indent="-244687" algn="just">
              <a:lnSpc>
                <a:spcPts val="2380"/>
              </a:lnSpc>
              <a:buFont typeface="Arial"/>
              <a:buChar char="⚬"/>
            </a:pPr>
            <a:r>
              <a:rPr lang="en-US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orders — linked to order_details via order_id</a:t>
            </a:r>
          </a:p>
          <a:p>
            <a:pPr marL="734061" lvl="2" indent="-244687" algn="just">
              <a:lnSpc>
                <a:spcPts val="2380"/>
              </a:lnSpc>
              <a:buFont typeface="Arial"/>
              <a:buChar char="⚬"/>
            </a:pPr>
            <a:r>
              <a:rPr lang="en-US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order_details — linked to pizzas via pizza_id</a:t>
            </a:r>
          </a:p>
          <a:p>
            <a:pPr marL="734061" lvl="2" indent="-244687" algn="just">
              <a:lnSpc>
                <a:spcPts val="2380"/>
              </a:lnSpc>
              <a:buFont typeface="Arial"/>
              <a:buChar char="⚬"/>
            </a:pPr>
            <a:r>
              <a:rPr lang="en-US" sz="1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pizzas — linked to pizza_types via pizza_type_id</a:t>
            </a:r>
          </a:p>
          <a:p>
            <a:pPr algn="just">
              <a:lnSpc>
                <a:spcPts val="2380"/>
              </a:lnSpc>
            </a:pPr>
            <a:endParaRPr lang="en-US" sz="1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4586963" y="9617793"/>
            <a:ext cx="3241302" cy="228382"/>
            <a:chOff x="0" y="0"/>
            <a:chExt cx="4321736" cy="3045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9110" cy="304510"/>
            </a:xfrm>
            <a:custGeom>
              <a:avLst/>
              <a:gdLst/>
              <a:ahLst/>
              <a:cxnLst/>
              <a:rect l="l" t="t" r="r" b="b"/>
              <a:pathLst>
                <a:path w="259110" h="304510">
                  <a:moveTo>
                    <a:pt x="0" y="0"/>
                  </a:moveTo>
                  <a:lnTo>
                    <a:pt x="259110" y="0"/>
                  </a:lnTo>
                  <a:lnTo>
                    <a:pt x="259110" y="304510"/>
                  </a:lnTo>
                  <a:lnTo>
                    <a:pt x="0" y="304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364643" y="12766"/>
              <a:ext cx="3957093" cy="2694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00"/>
                </a:lnSpc>
              </a:pPr>
              <a:r>
                <a:rPr lang="en-US" sz="1300">
                  <a:solidFill>
                    <a:srgbClr val="F0B92D"/>
                  </a:solidFill>
                  <a:latin typeface="Arial"/>
                  <a:ea typeface="Arial"/>
                  <a:cs typeface="Arial"/>
                  <a:sym typeface="Arial"/>
                </a:rPr>
                <a:t>PPT by Pabitra Biswas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7664642" y="2188338"/>
            <a:ext cx="11476358" cy="5910325"/>
          </a:xfrm>
          <a:custGeom>
            <a:avLst/>
            <a:gdLst/>
            <a:ahLst/>
            <a:cxnLst/>
            <a:rect l="l" t="t" r="r" b="b"/>
            <a:pathLst>
              <a:path w="11476358" h="5910325">
                <a:moveTo>
                  <a:pt x="0" y="0"/>
                </a:moveTo>
                <a:lnTo>
                  <a:pt x="11476359" y="0"/>
                </a:lnTo>
                <a:lnTo>
                  <a:pt x="11476359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063558">
            <a:off x="10358263" y="8453659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13861504" y="2188338"/>
            <a:ext cx="11476358" cy="5910325"/>
          </a:xfrm>
          <a:custGeom>
            <a:avLst/>
            <a:gdLst/>
            <a:ahLst/>
            <a:cxnLst/>
            <a:rect l="l" t="t" r="r" b="b"/>
            <a:pathLst>
              <a:path w="11476358" h="5910325">
                <a:moveTo>
                  <a:pt x="0" y="0"/>
                </a:moveTo>
                <a:lnTo>
                  <a:pt x="11476358" y="0"/>
                </a:lnTo>
                <a:lnTo>
                  <a:pt x="11476358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8498823">
            <a:off x="10973599" y="-446934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8" y="0"/>
                </a:lnTo>
                <a:lnTo>
                  <a:pt x="1285178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755670">
            <a:off x="-304395" y="4363377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153724" y="9430513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23306" y="-313027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3" y="0"/>
                </a:lnTo>
                <a:lnTo>
                  <a:pt x="1338373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4885531">
            <a:off x="17172178" y="6713818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4600062" y="9616716"/>
            <a:ext cx="3241302" cy="228382"/>
            <a:chOff x="0" y="0"/>
            <a:chExt cx="4321736" cy="30451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9110" cy="304510"/>
            </a:xfrm>
            <a:custGeom>
              <a:avLst/>
              <a:gdLst/>
              <a:ahLst/>
              <a:cxnLst/>
              <a:rect l="l" t="t" r="r" b="b"/>
              <a:pathLst>
                <a:path w="259110" h="304510">
                  <a:moveTo>
                    <a:pt x="0" y="0"/>
                  </a:moveTo>
                  <a:lnTo>
                    <a:pt x="259110" y="0"/>
                  </a:lnTo>
                  <a:lnTo>
                    <a:pt x="259110" y="304510"/>
                  </a:lnTo>
                  <a:lnTo>
                    <a:pt x="0" y="304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364643" y="12766"/>
              <a:ext cx="3957093" cy="2694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00"/>
                </a:lnSpc>
              </a:pPr>
              <a:r>
                <a:rPr lang="en-US" sz="1300">
                  <a:solidFill>
                    <a:srgbClr val="F0B92D"/>
                  </a:solidFill>
                  <a:latin typeface="Arial"/>
                  <a:ea typeface="Arial"/>
                  <a:cs typeface="Arial"/>
                  <a:sym typeface="Arial"/>
                </a:rPr>
                <a:t>PPT by Pabitra Biswas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204048" y="2174122"/>
            <a:ext cx="10225208" cy="3738133"/>
          </a:xfrm>
          <a:custGeom>
            <a:avLst/>
            <a:gdLst/>
            <a:ahLst/>
            <a:cxnLst/>
            <a:rect l="l" t="t" r="r" b="b"/>
            <a:pathLst>
              <a:path w="10225208" h="3738133">
                <a:moveTo>
                  <a:pt x="0" y="0"/>
                </a:moveTo>
                <a:lnTo>
                  <a:pt x="10225207" y="0"/>
                </a:lnTo>
                <a:lnTo>
                  <a:pt x="10225207" y="3738133"/>
                </a:lnTo>
                <a:lnTo>
                  <a:pt x="0" y="37381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771" r="-5391"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12841789" y="3004355"/>
            <a:ext cx="3117831" cy="1416270"/>
          </a:xfrm>
          <a:custGeom>
            <a:avLst/>
            <a:gdLst/>
            <a:ahLst/>
            <a:cxnLst/>
            <a:rect l="l" t="t" r="r" b="b"/>
            <a:pathLst>
              <a:path w="3117831" h="1416270">
                <a:moveTo>
                  <a:pt x="0" y="0"/>
                </a:moveTo>
                <a:lnTo>
                  <a:pt x="3117831" y="0"/>
                </a:lnTo>
                <a:lnTo>
                  <a:pt x="3117831" y="1416270"/>
                </a:lnTo>
                <a:lnTo>
                  <a:pt x="0" y="14162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TextBox 15"/>
          <p:cNvSpPr txBox="1"/>
          <p:nvPr/>
        </p:nvSpPr>
        <p:spPr>
          <a:xfrm>
            <a:off x="1372674" y="1451372"/>
            <a:ext cx="777132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F0B92D"/>
                </a:solidFill>
                <a:latin typeface="Arial"/>
                <a:ea typeface="Arial"/>
                <a:cs typeface="Arial"/>
                <a:sym typeface="Arial"/>
              </a:rPr>
              <a:t>Query 1 – Total Number of Orders Placed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72674" y="6508008"/>
            <a:ext cx="12423725" cy="1114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7"/>
              </a:lnSpc>
            </a:pPr>
            <a:r>
              <a:rPr lang="en-US" sz="2100">
                <a:solidFill>
                  <a:srgbClr val="F0B92D"/>
                </a:solidFill>
                <a:latin typeface="Arial"/>
                <a:ea typeface="Arial"/>
                <a:cs typeface="Arial"/>
                <a:sym typeface="Arial"/>
              </a:rPr>
              <a:t>Insight:</a:t>
            </a:r>
          </a:p>
          <a:p>
            <a:pPr algn="l">
              <a:lnSpc>
                <a:spcPts val="2897"/>
              </a:lnSpc>
            </a:pPr>
            <a:r>
              <a:rPr lang="en-US" sz="2100">
                <a:solidFill>
                  <a:srgbClr val="F0B92D"/>
                </a:solidFill>
                <a:latin typeface="Arial"/>
                <a:ea typeface="Arial"/>
                <a:cs typeface="Arial"/>
                <a:sym typeface="Arial"/>
              </a:rPr>
              <a:t>Determines the overall order volume which forms the basis for subsequent revenue and pattern analyses.</a:t>
            </a:r>
          </a:p>
          <a:p>
            <a:pPr algn="l">
              <a:lnSpc>
                <a:spcPts val="2897"/>
              </a:lnSpc>
            </a:pPr>
            <a:endParaRPr lang="en-US" sz="2100">
              <a:solidFill>
                <a:srgbClr val="F0B9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016325" y="2164597"/>
            <a:ext cx="2768759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F0B92D"/>
                </a:solidFill>
                <a:latin typeface="Arial"/>
                <a:ea typeface="Arial"/>
                <a:cs typeface="Arial"/>
                <a:sym typeface="Arial"/>
              </a:rPr>
              <a:t>Result Output: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7664642" y="2188338"/>
            <a:ext cx="11476358" cy="5910325"/>
          </a:xfrm>
          <a:custGeom>
            <a:avLst/>
            <a:gdLst/>
            <a:ahLst/>
            <a:cxnLst/>
            <a:rect l="l" t="t" r="r" b="b"/>
            <a:pathLst>
              <a:path w="11476358" h="5910325">
                <a:moveTo>
                  <a:pt x="0" y="0"/>
                </a:moveTo>
                <a:lnTo>
                  <a:pt x="11476359" y="0"/>
                </a:lnTo>
                <a:lnTo>
                  <a:pt x="11476359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063558">
            <a:off x="10273950" y="9253612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13861504" y="2188338"/>
            <a:ext cx="11476358" cy="5910325"/>
          </a:xfrm>
          <a:custGeom>
            <a:avLst/>
            <a:gdLst/>
            <a:ahLst/>
            <a:cxnLst/>
            <a:rect l="l" t="t" r="r" b="b"/>
            <a:pathLst>
              <a:path w="11476358" h="5910325">
                <a:moveTo>
                  <a:pt x="0" y="0"/>
                </a:moveTo>
                <a:lnTo>
                  <a:pt x="11476358" y="0"/>
                </a:lnTo>
                <a:lnTo>
                  <a:pt x="11476358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8498823">
            <a:off x="14433431" y="297841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755670">
            <a:off x="-304395" y="4363377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153724" y="9845098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23306" y="-313027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3" y="0"/>
                </a:lnTo>
                <a:lnTo>
                  <a:pt x="1338373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4885531">
            <a:off x="17172178" y="6713818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4600062" y="9616716"/>
            <a:ext cx="3241302" cy="228382"/>
            <a:chOff x="0" y="0"/>
            <a:chExt cx="4321736" cy="30451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9110" cy="304510"/>
            </a:xfrm>
            <a:custGeom>
              <a:avLst/>
              <a:gdLst/>
              <a:ahLst/>
              <a:cxnLst/>
              <a:rect l="l" t="t" r="r" b="b"/>
              <a:pathLst>
                <a:path w="259110" h="304510">
                  <a:moveTo>
                    <a:pt x="0" y="0"/>
                  </a:moveTo>
                  <a:lnTo>
                    <a:pt x="259110" y="0"/>
                  </a:lnTo>
                  <a:lnTo>
                    <a:pt x="259110" y="304510"/>
                  </a:lnTo>
                  <a:lnTo>
                    <a:pt x="0" y="304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364643" y="12766"/>
              <a:ext cx="3957093" cy="2694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00"/>
                </a:lnSpc>
              </a:pPr>
              <a:r>
                <a:rPr lang="en-US" sz="1300">
                  <a:solidFill>
                    <a:srgbClr val="F0B92D"/>
                  </a:solidFill>
                  <a:latin typeface="Arial"/>
                  <a:ea typeface="Arial"/>
                  <a:cs typeface="Arial"/>
                  <a:sym typeface="Arial"/>
                </a:rPr>
                <a:t>PPT by Pabitra Biswas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372674" y="2087251"/>
            <a:ext cx="8689260" cy="6342759"/>
          </a:xfrm>
          <a:custGeom>
            <a:avLst/>
            <a:gdLst/>
            <a:ahLst/>
            <a:cxnLst/>
            <a:rect l="l" t="t" r="r" b="b"/>
            <a:pathLst>
              <a:path w="8689260" h="6342759">
                <a:moveTo>
                  <a:pt x="0" y="0"/>
                </a:moveTo>
                <a:lnTo>
                  <a:pt x="8689260" y="0"/>
                </a:lnTo>
                <a:lnTo>
                  <a:pt x="8689260" y="6342760"/>
                </a:lnTo>
                <a:lnTo>
                  <a:pt x="0" y="63427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372674" y="1451372"/>
            <a:ext cx="10552713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F0B92D"/>
                </a:solidFill>
                <a:latin typeface="Arial"/>
                <a:ea typeface="Arial"/>
                <a:cs typeface="Arial"/>
                <a:sym typeface="Arial"/>
              </a:rPr>
              <a:t>Query 2 – Total Revenue from Pizza Sales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57262" y="8663178"/>
            <a:ext cx="13314238" cy="1114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897"/>
              </a:lnSpc>
              <a:buFont typeface="Arial"/>
              <a:buChar char="•"/>
            </a:pPr>
            <a:r>
              <a:rPr lang="en-US" sz="2100">
                <a:solidFill>
                  <a:srgbClr val="F0B92D"/>
                </a:solidFill>
                <a:latin typeface="Arial"/>
                <a:ea typeface="Arial"/>
                <a:cs typeface="Arial"/>
                <a:sym typeface="Arial"/>
              </a:rPr>
              <a:t>Insight:</a:t>
            </a:r>
          </a:p>
          <a:p>
            <a:pPr marL="453390" lvl="1" indent="-226695" algn="l">
              <a:lnSpc>
                <a:spcPts val="2897"/>
              </a:lnSpc>
              <a:buFont typeface="Arial"/>
              <a:buChar char="•"/>
            </a:pPr>
            <a:r>
              <a:rPr lang="en-US" sz="2100">
                <a:solidFill>
                  <a:srgbClr val="F0B92D"/>
                </a:solidFill>
                <a:latin typeface="Arial"/>
                <a:ea typeface="Arial"/>
                <a:cs typeface="Arial"/>
                <a:sym typeface="Arial"/>
              </a:rPr>
              <a:t> Calculates the complete revenue generated across all orders—critical for assessing the shop’s performance.</a:t>
            </a:r>
          </a:p>
          <a:p>
            <a:pPr algn="l">
              <a:lnSpc>
                <a:spcPts val="2897"/>
              </a:lnSpc>
            </a:pPr>
            <a:endParaRPr lang="en-US" sz="2100">
              <a:solidFill>
                <a:srgbClr val="F0B9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103759" y="3056840"/>
            <a:ext cx="2768759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F0B92D"/>
                </a:solidFill>
                <a:latin typeface="Arial"/>
                <a:ea typeface="Arial"/>
                <a:cs typeface="Arial"/>
                <a:sym typeface="Arial"/>
              </a:rPr>
              <a:t>Result Output:</a:t>
            </a:r>
          </a:p>
        </p:txBody>
      </p:sp>
      <p:sp>
        <p:nvSpPr>
          <p:cNvPr id="17" name="Freeform 17"/>
          <p:cNvSpPr/>
          <p:nvPr/>
        </p:nvSpPr>
        <p:spPr>
          <a:xfrm>
            <a:off x="11958189" y="3842362"/>
            <a:ext cx="3117831" cy="1504914"/>
          </a:xfrm>
          <a:custGeom>
            <a:avLst/>
            <a:gdLst/>
            <a:ahLst/>
            <a:cxnLst/>
            <a:rect l="l" t="t" r="r" b="b"/>
            <a:pathLst>
              <a:path w="3117831" h="1504914">
                <a:moveTo>
                  <a:pt x="0" y="0"/>
                </a:moveTo>
                <a:lnTo>
                  <a:pt x="3117831" y="0"/>
                </a:lnTo>
                <a:lnTo>
                  <a:pt x="3117831" y="1504913"/>
                </a:lnTo>
                <a:lnTo>
                  <a:pt x="0" y="15049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589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7664642" y="2188338"/>
            <a:ext cx="11476358" cy="5910325"/>
          </a:xfrm>
          <a:custGeom>
            <a:avLst/>
            <a:gdLst/>
            <a:ahLst/>
            <a:cxnLst/>
            <a:rect l="l" t="t" r="r" b="b"/>
            <a:pathLst>
              <a:path w="11476358" h="5910325">
                <a:moveTo>
                  <a:pt x="0" y="0"/>
                </a:moveTo>
                <a:lnTo>
                  <a:pt x="11476359" y="0"/>
                </a:lnTo>
                <a:lnTo>
                  <a:pt x="11476359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063558">
            <a:off x="10273950" y="9253612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13861504" y="2188338"/>
            <a:ext cx="11476358" cy="5910325"/>
          </a:xfrm>
          <a:custGeom>
            <a:avLst/>
            <a:gdLst/>
            <a:ahLst/>
            <a:cxnLst/>
            <a:rect l="l" t="t" r="r" b="b"/>
            <a:pathLst>
              <a:path w="11476358" h="5910325">
                <a:moveTo>
                  <a:pt x="0" y="0"/>
                </a:moveTo>
                <a:lnTo>
                  <a:pt x="11476358" y="0"/>
                </a:lnTo>
                <a:lnTo>
                  <a:pt x="11476358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8498823">
            <a:off x="14433431" y="297841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755670">
            <a:off x="-304395" y="4363377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153724" y="9845098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23306" y="-313027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3" y="0"/>
                </a:lnTo>
                <a:lnTo>
                  <a:pt x="1338373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4885531">
            <a:off x="17172178" y="6713818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4600062" y="9616716"/>
            <a:ext cx="3241302" cy="228382"/>
            <a:chOff x="0" y="0"/>
            <a:chExt cx="4321736" cy="30451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9110" cy="304510"/>
            </a:xfrm>
            <a:custGeom>
              <a:avLst/>
              <a:gdLst/>
              <a:ahLst/>
              <a:cxnLst/>
              <a:rect l="l" t="t" r="r" b="b"/>
              <a:pathLst>
                <a:path w="259110" h="304510">
                  <a:moveTo>
                    <a:pt x="0" y="0"/>
                  </a:moveTo>
                  <a:lnTo>
                    <a:pt x="259110" y="0"/>
                  </a:lnTo>
                  <a:lnTo>
                    <a:pt x="259110" y="304510"/>
                  </a:lnTo>
                  <a:lnTo>
                    <a:pt x="0" y="304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364643" y="12766"/>
              <a:ext cx="3957093" cy="2694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00"/>
                </a:lnSpc>
              </a:pPr>
              <a:r>
                <a:rPr lang="en-US" sz="1300">
                  <a:solidFill>
                    <a:srgbClr val="F0B92D"/>
                  </a:solidFill>
                  <a:latin typeface="Arial"/>
                  <a:ea typeface="Arial"/>
                  <a:cs typeface="Arial"/>
                  <a:sym typeface="Arial"/>
                </a:rPr>
                <a:t>PPT by Pabitra Biswas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372674" y="2607559"/>
            <a:ext cx="10781110" cy="4778541"/>
          </a:xfrm>
          <a:custGeom>
            <a:avLst/>
            <a:gdLst/>
            <a:ahLst/>
            <a:cxnLst/>
            <a:rect l="l" t="t" r="r" b="b"/>
            <a:pathLst>
              <a:path w="10781110" h="4778541">
                <a:moveTo>
                  <a:pt x="0" y="0"/>
                </a:moveTo>
                <a:lnTo>
                  <a:pt x="10781110" y="0"/>
                </a:lnTo>
                <a:lnTo>
                  <a:pt x="10781110" y="4778541"/>
                </a:lnTo>
                <a:lnTo>
                  <a:pt x="0" y="47785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050" r="-6184"/>
            </a:stretch>
          </a:blipFill>
          <a:ln cap="sq">
            <a:noFill/>
            <a:prstDash val="solid"/>
            <a:miter/>
          </a:ln>
        </p:spPr>
      </p:sp>
      <p:sp>
        <p:nvSpPr>
          <p:cNvPr id="14" name="TextBox 14"/>
          <p:cNvSpPr txBox="1"/>
          <p:nvPr/>
        </p:nvSpPr>
        <p:spPr>
          <a:xfrm>
            <a:off x="1372674" y="1451372"/>
            <a:ext cx="10552713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F0B92D"/>
                </a:solidFill>
                <a:latin typeface="Arial"/>
                <a:ea typeface="Arial"/>
                <a:cs typeface="Arial"/>
                <a:sym typeface="Arial"/>
              </a:rPr>
              <a:t>Query 3 – Identify the Highest-Priced Pizza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7975231"/>
            <a:ext cx="12153602" cy="1114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897"/>
              </a:lnSpc>
              <a:buFont typeface="Arial"/>
              <a:buChar char="•"/>
            </a:pPr>
            <a:r>
              <a:rPr lang="en-US" sz="2100">
                <a:solidFill>
                  <a:srgbClr val="F0B92D"/>
                </a:solidFill>
                <a:latin typeface="Arial"/>
                <a:ea typeface="Arial"/>
                <a:cs typeface="Arial"/>
                <a:sym typeface="Arial"/>
              </a:rPr>
              <a:t>Insight:</a:t>
            </a:r>
          </a:p>
          <a:p>
            <a:pPr marL="453390" lvl="1" indent="-226695" algn="l">
              <a:lnSpc>
                <a:spcPts val="2897"/>
              </a:lnSpc>
              <a:buFont typeface="Arial"/>
              <a:buChar char="•"/>
            </a:pPr>
            <a:r>
              <a:rPr lang="en-US" sz="2100">
                <a:solidFill>
                  <a:srgbClr val="F0B92D"/>
                </a:solidFill>
                <a:latin typeface="Arial"/>
                <a:ea typeface="Arial"/>
                <a:cs typeface="Arial"/>
                <a:sym typeface="Arial"/>
              </a:rPr>
              <a:t> Highlights the premium offering in the product portfolio, useful in pricing strategies and promotions.</a:t>
            </a:r>
          </a:p>
          <a:p>
            <a:pPr algn="l">
              <a:lnSpc>
                <a:spcPts val="2897"/>
              </a:lnSpc>
            </a:pPr>
            <a:endParaRPr lang="en-US" sz="2100">
              <a:solidFill>
                <a:srgbClr val="F0B9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186717" y="3056840"/>
            <a:ext cx="2768759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F0B92D"/>
                </a:solidFill>
                <a:latin typeface="Arial"/>
                <a:ea typeface="Arial"/>
                <a:cs typeface="Arial"/>
                <a:sym typeface="Arial"/>
              </a:rPr>
              <a:t>Result Output:</a:t>
            </a:r>
          </a:p>
        </p:txBody>
      </p:sp>
      <p:sp>
        <p:nvSpPr>
          <p:cNvPr id="17" name="Freeform 17"/>
          <p:cNvSpPr/>
          <p:nvPr/>
        </p:nvSpPr>
        <p:spPr>
          <a:xfrm>
            <a:off x="12704873" y="3842362"/>
            <a:ext cx="3811241" cy="1504914"/>
          </a:xfrm>
          <a:custGeom>
            <a:avLst/>
            <a:gdLst/>
            <a:ahLst/>
            <a:cxnLst/>
            <a:rect l="l" t="t" r="r" b="b"/>
            <a:pathLst>
              <a:path w="3811241" h="1504914">
                <a:moveTo>
                  <a:pt x="0" y="0"/>
                </a:moveTo>
                <a:lnTo>
                  <a:pt x="3811240" y="0"/>
                </a:lnTo>
                <a:lnTo>
                  <a:pt x="3811240" y="1504913"/>
                </a:lnTo>
                <a:lnTo>
                  <a:pt x="0" y="15049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385" r="-5838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7664642" y="2188338"/>
            <a:ext cx="11476358" cy="5910325"/>
          </a:xfrm>
          <a:custGeom>
            <a:avLst/>
            <a:gdLst/>
            <a:ahLst/>
            <a:cxnLst/>
            <a:rect l="l" t="t" r="r" b="b"/>
            <a:pathLst>
              <a:path w="11476358" h="5910325">
                <a:moveTo>
                  <a:pt x="0" y="0"/>
                </a:moveTo>
                <a:lnTo>
                  <a:pt x="11476359" y="0"/>
                </a:lnTo>
                <a:lnTo>
                  <a:pt x="11476359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063558">
            <a:off x="10273950" y="9253612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13861504" y="2188338"/>
            <a:ext cx="11476358" cy="5910325"/>
          </a:xfrm>
          <a:custGeom>
            <a:avLst/>
            <a:gdLst/>
            <a:ahLst/>
            <a:cxnLst/>
            <a:rect l="l" t="t" r="r" b="b"/>
            <a:pathLst>
              <a:path w="11476358" h="5910325">
                <a:moveTo>
                  <a:pt x="0" y="0"/>
                </a:moveTo>
                <a:lnTo>
                  <a:pt x="11476358" y="0"/>
                </a:lnTo>
                <a:lnTo>
                  <a:pt x="11476358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8498823">
            <a:off x="14433431" y="297841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755670">
            <a:off x="-304395" y="4363377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153724" y="9845098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23306" y="-313027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3" y="0"/>
                </a:lnTo>
                <a:lnTo>
                  <a:pt x="1338373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4885531">
            <a:off x="17172178" y="6713818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4600062" y="9616716"/>
            <a:ext cx="3241302" cy="228382"/>
            <a:chOff x="0" y="0"/>
            <a:chExt cx="4321736" cy="30451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9110" cy="304510"/>
            </a:xfrm>
            <a:custGeom>
              <a:avLst/>
              <a:gdLst/>
              <a:ahLst/>
              <a:cxnLst/>
              <a:rect l="l" t="t" r="r" b="b"/>
              <a:pathLst>
                <a:path w="259110" h="304510">
                  <a:moveTo>
                    <a:pt x="0" y="0"/>
                  </a:moveTo>
                  <a:lnTo>
                    <a:pt x="259110" y="0"/>
                  </a:lnTo>
                  <a:lnTo>
                    <a:pt x="259110" y="304510"/>
                  </a:lnTo>
                  <a:lnTo>
                    <a:pt x="0" y="304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364643" y="12766"/>
              <a:ext cx="3957093" cy="2694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00"/>
                </a:lnSpc>
              </a:pPr>
              <a:r>
                <a:rPr lang="en-US" sz="1300">
                  <a:solidFill>
                    <a:srgbClr val="F0B92D"/>
                  </a:solidFill>
                  <a:latin typeface="Arial"/>
                  <a:ea typeface="Arial"/>
                  <a:cs typeface="Arial"/>
                  <a:sym typeface="Arial"/>
                </a:rPr>
                <a:t>PPT by Pabitra Biswas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372674" y="2441891"/>
            <a:ext cx="10947109" cy="5109876"/>
          </a:xfrm>
          <a:custGeom>
            <a:avLst/>
            <a:gdLst/>
            <a:ahLst/>
            <a:cxnLst/>
            <a:rect l="l" t="t" r="r" b="b"/>
            <a:pathLst>
              <a:path w="10947109" h="5109876">
                <a:moveTo>
                  <a:pt x="0" y="0"/>
                </a:moveTo>
                <a:lnTo>
                  <a:pt x="10947108" y="0"/>
                </a:lnTo>
                <a:lnTo>
                  <a:pt x="10947108" y="5109876"/>
                </a:lnTo>
                <a:lnTo>
                  <a:pt x="0" y="51098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637" r="-4909" b="-702"/>
            </a:stretch>
          </a:blipFill>
          <a:ln cap="sq">
            <a:noFill/>
            <a:prstDash val="solid"/>
            <a:miter/>
          </a:ln>
        </p:spPr>
      </p:sp>
      <p:sp>
        <p:nvSpPr>
          <p:cNvPr id="14" name="TextBox 14"/>
          <p:cNvSpPr txBox="1"/>
          <p:nvPr/>
        </p:nvSpPr>
        <p:spPr>
          <a:xfrm>
            <a:off x="1372674" y="1451372"/>
            <a:ext cx="10731085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F0B92D"/>
                </a:solidFill>
                <a:latin typeface="Arial"/>
                <a:ea typeface="Arial"/>
                <a:cs typeface="Arial"/>
                <a:sym typeface="Arial"/>
              </a:rPr>
              <a:t>Query 4 – Most Common Pizza Size Ordered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7975231"/>
            <a:ext cx="13370049" cy="1114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897"/>
              </a:lnSpc>
              <a:buFont typeface="Arial"/>
              <a:buChar char="•"/>
            </a:pPr>
            <a:r>
              <a:rPr lang="en-US" sz="2100">
                <a:solidFill>
                  <a:srgbClr val="F0B92D"/>
                </a:solidFill>
                <a:latin typeface="Arial"/>
                <a:ea typeface="Arial"/>
                <a:cs typeface="Arial"/>
                <a:sym typeface="Arial"/>
              </a:rPr>
              <a:t>Insight:</a:t>
            </a:r>
          </a:p>
          <a:p>
            <a:pPr marL="453390" lvl="1" indent="-226695" algn="l">
              <a:lnSpc>
                <a:spcPts val="2897"/>
              </a:lnSpc>
              <a:buFont typeface="Arial"/>
              <a:buChar char="•"/>
            </a:pPr>
            <a:r>
              <a:rPr lang="en-US" sz="2100">
                <a:solidFill>
                  <a:srgbClr val="F0B92D"/>
                </a:solidFill>
                <a:latin typeface="Arial"/>
                <a:ea typeface="Arial"/>
                <a:cs typeface="Arial"/>
                <a:sym typeface="Arial"/>
              </a:rPr>
              <a:t> Reveals customer preferences and can inform operational decisions such as inventory or targeted marketing.</a:t>
            </a:r>
          </a:p>
          <a:p>
            <a:pPr algn="l">
              <a:lnSpc>
                <a:spcPts val="2897"/>
              </a:lnSpc>
            </a:pPr>
            <a:endParaRPr lang="en-US" sz="2100">
              <a:solidFill>
                <a:srgbClr val="F0B9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652244" y="3035062"/>
            <a:ext cx="2768759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F0B92D"/>
                </a:solidFill>
                <a:latin typeface="Arial"/>
                <a:ea typeface="Arial"/>
                <a:cs typeface="Arial"/>
                <a:sym typeface="Arial"/>
              </a:rPr>
              <a:t>Result Output:</a:t>
            </a:r>
          </a:p>
        </p:txBody>
      </p:sp>
      <p:sp>
        <p:nvSpPr>
          <p:cNvPr id="17" name="Freeform 17"/>
          <p:cNvSpPr/>
          <p:nvPr/>
        </p:nvSpPr>
        <p:spPr>
          <a:xfrm>
            <a:off x="13279292" y="3795553"/>
            <a:ext cx="3593455" cy="3232025"/>
          </a:xfrm>
          <a:custGeom>
            <a:avLst/>
            <a:gdLst/>
            <a:ahLst/>
            <a:cxnLst/>
            <a:rect l="l" t="t" r="r" b="b"/>
            <a:pathLst>
              <a:path w="3593455" h="3232025">
                <a:moveTo>
                  <a:pt x="0" y="0"/>
                </a:moveTo>
                <a:lnTo>
                  <a:pt x="3593455" y="0"/>
                </a:lnTo>
                <a:lnTo>
                  <a:pt x="3593455" y="3232024"/>
                </a:lnTo>
                <a:lnTo>
                  <a:pt x="0" y="32320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226" r="-833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7664642" y="2188338"/>
            <a:ext cx="11476358" cy="5910325"/>
          </a:xfrm>
          <a:custGeom>
            <a:avLst/>
            <a:gdLst/>
            <a:ahLst/>
            <a:cxnLst/>
            <a:rect l="l" t="t" r="r" b="b"/>
            <a:pathLst>
              <a:path w="11476358" h="5910325">
                <a:moveTo>
                  <a:pt x="0" y="0"/>
                </a:moveTo>
                <a:lnTo>
                  <a:pt x="11476359" y="0"/>
                </a:lnTo>
                <a:lnTo>
                  <a:pt x="11476359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063558">
            <a:off x="10273950" y="9253612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13861504" y="2188338"/>
            <a:ext cx="11476358" cy="5910325"/>
          </a:xfrm>
          <a:custGeom>
            <a:avLst/>
            <a:gdLst/>
            <a:ahLst/>
            <a:cxnLst/>
            <a:rect l="l" t="t" r="r" b="b"/>
            <a:pathLst>
              <a:path w="11476358" h="5910325">
                <a:moveTo>
                  <a:pt x="0" y="0"/>
                </a:moveTo>
                <a:lnTo>
                  <a:pt x="11476358" y="0"/>
                </a:lnTo>
                <a:lnTo>
                  <a:pt x="11476358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8498823">
            <a:off x="14433431" y="297841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755670">
            <a:off x="-304395" y="4363377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153724" y="9845098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23306" y="-313027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3" y="0"/>
                </a:lnTo>
                <a:lnTo>
                  <a:pt x="1338373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4885531">
            <a:off x="17172178" y="6713818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4600062" y="9616716"/>
            <a:ext cx="3241302" cy="228382"/>
            <a:chOff x="0" y="0"/>
            <a:chExt cx="4321736" cy="30451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9110" cy="304510"/>
            </a:xfrm>
            <a:custGeom>
              <a:avLst/>
              <a:gdLst/>
              <a:ahLst/>
              <a:cxnLst/>
              <a:rect l="l" t="t" r="r" b="b"/>
              <a:pathLst>
                <a:path w="259110" h="304510">
                  <a:moveTo>
                    <a:pt x="0" y="0"/>
                  </a:moveTo>
                  <a:lnTo>
                    <a:pt x="259110" y="0"/>
                  </a:lnTo>
                  <a:lnTo>
                    <a:pt x="259110" y="304510"/>
                  </a:lnTo>
                  <a:lnTo>
                    <a:pt x="0" y="304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364643" y="12766"/>
              <a:ext cx="3957093" cy="2694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00"/>
                </a:lnSpc>
              </a:pPr>
              <a:r>
                <a:rPr lang="en-US" sz="1300">
                  <a:solidFill>
                    <a:srgbClr val="F0B92D"/>
                  </a:solidFill>
                  <a:latin typeface="Arial"/>
                  <a:ea typeface="Arial"/>
                  <a:cs typeface="Arial"/>
                  <a:sym typeface="Arial"/>
                </a:rPr>
                <a:t>PPT by Pabitra Biswas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372674" y="2223424"/>
            <a:ext cx="10999930" cy="5546811"/>
          </a:xfrm>
          <a:custGeom>
            <a:avLst/>
            <a:gdLst/>
            <a:ahLst/>
            <a:cxnLst/>
            <a:rect l="l" t="t" r="r" b="b"/>
            <a:pathLst>
              <a:path w="10999930" h="5546811">
                <a:moveTo>
                  <a:pt x="0" y="0"/>
                </a:moveTo>
                <a:lnTo>
                  <a:pt x="10999930" y="0"/>
                </a:lnTo>
                <a:lnTo>
                  <a:pt x="10999930" y="5546811"/>
                </a:lnTo>
                <a:lnTo>
                  <a:pt x="0" y="55468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272" r="-4488"/>
            </a:stretch>
          </a:blipFill>
          <a:ln cap="sq">
            <a:noFill/>
            <a:prstDash val="solid"/>
            <a:miter/>
          </a:ln>
        </p:spPr>
      </p:sp>
      <p:sp>
        <p:nvSpPr>
          <p:cNvPr id="14" name="TextBox 14"/>
          <p:cNvSpPr txBox="1"/>
          <p:nvPr/>
        </p:nvSpPr>
        <p:spPr>
          <a:xfrm>
            <a:off x="1372674" y="1451372"/>
            <a:ext cx="10731085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F0B92D"/>
                </a:solidFill>
                <a:latin typeface="Arial"/>
                <a:ea typeface="Arial"/>
                <a:cs typeface="Arial"/>
                <a:sym typeface="Arial"/>
              </a:rPr>
              <a:t>Query 5 – Top 5 Most Ordered Pizza Types (by Quantity)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7975231"/>
            <a:ext cx="11223352" cy="1114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897"/>
              </a:lnSpc>
              <a:buFont typeface="Arial"/>
              <a:buChar char="•"/>
            </a:pPr>
            <a:r>
              <a:rPr lang="en-US" sz="2100">
                <a:solidFill>
                  <a:srgbClr val="F0B92D"/>
                </a:solidFill>
                <a:latin typeface="Arial"/>
                <a:ea typeface="Arial"/>
                <a:cs typeface="Arial"/>
                <a:sym typeface="Arial"/>
              </a:rPr>
              <a:t>Insight:</a:t>
            </a:r>
          </a:p>
          <a:p>
            <a:pPr marL="453390" lvl="1" indent="-226695" algn="l">
              <a:lnSpc>
                <a:spcPts val="2897"/>
              </a:lnSpc>
              <a:buFont typeface="Arial"/>
              <a:buChar char="•"/>
            </a:pPr>
            <a:r>
              <a:rPr lang="en-US" sz="2100">
                <a:solidFill>
                  <a:srgbClr val="F0B92D"/>
                </a:solidFill>
                <a:latin typeface="Arial"/>
                <a:ea typeface="Arial"/>
                <a:cs typeface="Arial"/>
                <a:sym typeface="Arial"/>
              </a:rPr>
              <a:t> Identifies the most popular pizza types to help in menu optimization and promotional focus.</a:t>
            </a:r>
          </a:p>
          <a:p>
            <a:pPr algn="l">
              <a:lnSpc>
                <a:spcPts val="2897"/>
              </a:lnSpc>
            </a:pPr>
            <a:endParaRPr lang="en-US" sz="2100">
              <a:solidFill>
                <a:srgbClr val="F0B9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652244" y="3035062"/>
            <a:ext cx="2768759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F0B92D"/>
                </a:solidFill>
                <a:latin typeface="Arial"/>
                <a:ea typeface="Arial"/>
                <a:cs typeface="Arial"/>
                <a:sym typeface="Arial"/>
              </a:rPr>
              <a:t>Result Output:</a:t>
            </a:r>
          </a:p>
        </p:txBody>
      </p:sp>
      <p:sp>
        <p:nvSpPr>
          <p:cNvPr id="17" name="Freeform 17"/>
          <p:cNvSpPr/>
          <p:nvPr/>
        </p:nvSpPr>
        <p:spPr>
          <a:xfrm>
            <a:off x="13030333" y="3802142"/>
            <a:ext cx="4012580" cy="2159858"/>
          </a:xfrm>
          <a:custGeom>
            <a:avLst/>
            <a:gdLst/>
            <a:ahLst/>
            <a:cxnLst/>
            <a:rect l="l" t="t" r="r" b="b"/>
            <a:pathLst>
              <a:path w="4012580" h="2159858">
                <a:moveTo>
                  <a:pt x="0" y="0"/>
                </a:moveTo>
                <a:lnTo>
                  <a:pt x="4012580" y="0"/>
                </a:lnTo>
                <a:lnTo>
                  <a:pt x="4012580" y="2159858"/>
                </a:lnTo>
                <a:lnTo>
                  <a:pt x="0" y="21598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822" t="-622" r="-9921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7664642" y="2188338"/>
            <a:ext cx="11476358" cy="5910325"/>
          </a:xfrm>
          <a:custGeom>
            <a:avLst/>
            <a:gdLst/>
            <a:ahLst/>
            <a:cxnLst/>
            <a:rect l="l" t="t" r="r" b="b"/>
            <a:pathLst>
              <a:path w="11476358" h="5910325">
                <a:moveTo>
                  <a:pt x="0" y="0"/>
                </a:moveTo>
                <a:lnTo>
                  <a:pt x="11476359" y="0"/>
                </a:lnTo>
                <a:lnTo>
                  <a:pt x="11476359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063558">
            <a:off x="10273950" y="9253612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13861504" y="2188338"/>
            <a:ext cx="11476358" cy="5910325"/>
          </a:xfrm>
          <a:custGeom>
            <a:avLst/>
            <a:gdLst/>
            <a:ahLst/>
            <a:cxnLst/>
            <a:rect l="l" t="t" r="r" b="b"/>
            <a:pathLst>
              <a:path w="11476358" h="5910325">
                <a:moveTo>
                  <a:pt x="0" y="0"/>
                </a:moveTo>
                <a:lnTo>
                  <a:pt x="11476358" y="0"/>
                </a:lnTo>
                <a:lnTo>
                  <a:pt x="11476358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8498823">
            <a:off x="14433431" y="297841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755670">
            <a:off x="-304395" y="4363377"/>
            <a:ext cx="1285177" cy="2326113"/>
          </a:xfrm>
          <a:custGeom>
            <a:avLst/>
            <a:gdLst/>
            <a:ahLst/>
            <a:cxnLst/>
            <a:rect l="l" t="t" r="r" b="b"/>
            <a:pathLst>
              <a:path w="1285177" h="2326113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153724" y="9845098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23306" y="-313027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3" y="0"/>
                </a:lnTo>
                <a:lnTo>
                  <a:pt x="1338373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4885531">
            <a:off x="17172178" y="6713818"/>
            <a:ext cx="1338372" cy="1341727"/>
          </a:xfrm>
          <a:custGeom>
            <a:avLst/>
            <a:gdLst/>
            <a:ahLst/>
            <a:cxnLst/>
            <a:rect l="l" t="t" r="r" b="b"/>
            <a:pathLst>
              <a:path w="1338372" h="1341727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4600062" y="9616716"/>
            <a:ext cx="3241302" cy="228382"/>
            <a:chOff x="0" y="0"/>
            <a:chExt cx="4321736" cy="30451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9110" cy="304510"/>
            </a:xfrm>
            <a:custGeom>
              <a:avLst/>
              <a:gdLst/>
              <a:ahLst/>
              <a:cxnLst/>
              <a:rect l="l" t="t" r="r" b="b"/>
              <a:pathLst>
                <a:path w="259110" h="304510">
                  <a:moveTo>
                    <a:pt x="0" y="0"/>
                  </a:moveTo>
                  <a:lnTo>
                    <a:pt x="259110" y="0"/>
                  </a:lnTo>
                  <a:lnTo>
                    <a:pt x="259110" y="304510"/>
                  </a:lnTo>
                  <a:lnTo>
                    <a:pt x="0" y="304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364643" y="12766"/>
              <a:ext cx="3957093" cy="2694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00"/>
                </a:lnSpc>
              </a:pPr>
              <a:r>
                <a:rPr lang="en-US" sz="1300">
                  <a:solidFill>
                    <a:srgbClr val="F0B92D"/>
                  </a:solidFill>
                  <a:latin typeface="Arial"/>
                  <a:ea typeface="Arial"/>
                  <a:cs typeface="Arial"/>
                  <a:sym typeface="Arial"/>
                </a:rPr>
                <a:t>PPT by Pabitra Biswas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457472" y="2204050"/>
            <a:ext cx="11907501" cy="5546811"/>
          </a:xfrm>
          <a:custGeom>
            <a:avLst/>
            <a:gdLst/>
            <a:ahLst/>
            <a:cxnLst/>
            <a:rect l="l" t="t" r="r" b="b"/>
            <a:pathLst>
              <a:path w="11907501" h="5546811">
                <a:moveTo>
                  <a:pt x="0" y="0"/>
                </a:moveTo>
                <a:lnTo>
                  <a:pt x="11907501" y="0"/>
                </a:lnTo>
                <a:lnTo>
                  <a:pt x="11907501" y="5546811"/>
                </a:lnTo>
                <a:lnTo>
                  <a:pt x="0" y="55468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744" r="-4744"/>
            </a:stretch>
          </a:blipFill>
          <a:ln cap="sq">
            <a:noFill/>
            <a:prstDash val="solid"/>
            <a:miter/>
          </a:ln>
        </p:spPr>
      </p:sp>
      <p:sp>
        <p:nvSpPr>
          <p:cNvPr id="14" name="TextBox 14"/>
          <p:cNvSpPr txBox="1"/>
          <p:nvPr/>
        </p:nvSpPr>
        <p:spPr>
          <a:xfrm>
            <a:off x="1372674" y="1451372"/>
            <a:ext cx="10731085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F0B92D"/>
                </a:solidFill>
                <a:latin typeface="Arial"/>
                <a:ea typeface="Arial"/>
                <a:cs typeface="Arial"/>
                <a:sym typeface="Arial"/>
              </a:rPr>
              <a:t>Query 6 – Total Quantity Ordered by Pizza Category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7975231"/>
            <a:ext cx="10719569" cy="1114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897"/>
              </a:lnSpc>
              <a:buFont typeface="Arial"/>
              <a:buChar char="•"/>
            </a:pPr>
            <a:r>
              <a:rPr lang="en-US" sz="2100">
                <a:solidFill>
                  <a:srgbClr val="F0B92D"/>
                </a:solidFill>
                <a:latin typeface="Arial"/>
                <a:ea typeface="Arial"/>
                <a:cs typeface="Arial"/>
                <a:sym typeface="Arial"/>
              </a:rPr>
              <a:t>Insight:</a:t>
            </a:r>
          </a:p>
          <a:p>
            <a:pPr marL="453390" lvl="1" indent="-226695" algn="l">
              <a:lnSpc>
                <a:spcPts val="2897"/>
              </a:lnSpc>
              <a:buFont typeface="Arial"/>
              <a:buChar char="•"/>
            </a:pPr>
            <a:r>
              <a:rPr lang="en-US" sz="2100">
                <a:solidFill>
                  <a:srgbClr val="F0B92D"/>
                </a:solidFill>
                <a:latin typeface="Arial"/>
                <a:ea typeface="Arial"/>
                <a:cs typeface="Arial"/>
                <a:sym typeface="Arial"/>
              </a:rPr>
              <a:t> Offers a breakdown of sales by category, vital for tailoring category-specific strategies.</a:t>
            </a:r>
          </a:p>
          <a:p>
            <a:pPr algn="l">
              <a:lnSpc>
                <a:spcPts val="2897"/>
              </a:lnSpc>
            </a:pPr>
            <a:endParaRPr lang="en-US" sz="2100">
              <a:solidFill>
                <a:srgbClr val="F0B9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214423" y="2995396"/>
            <a:ext cx="2768759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F0B92D"/>
                </a:solidFill>
                <a:latin typeface="Arial"/>
                <a:ea typeface="Arial"/>
                <a:cs typeface="Arial"/>
                <a:sym typeface="Arial"/>
              </a:rPr>
              <a:t>Result Output:</a:t>
            </a:r>
          </a:p>
        </p:txBody>
      </p:sp>
      <p:sp>
        <p:nvSpPr>
          <p:cNvPr id="17" name="Freeform 17"/>
          <p:cNvSpPr/>
          <p:nvPr/>
        </p:nvSpPr>
        <p:spPr>
          <a:xfrm>
            <a:off x="13592513" y="3617396"/>
            <a:ext cx="4012580" cy="2159858"/>
          </a:xfrm>
          <a:custGeom>
            <a:avLst/>
            <a:gdLst/>
            <a:ahLst/>
            <a:cxnLst/>
            <a:rect l="l" t="t" r="r" b="b"/>
            <a:pathLst>
              <a:path w="4012580" h="2159858">
                <a:moveTo>
                  <a:pt x="0" y="0"/>
                </a:moveTo>
                <a:lnTo>
                  <a:pt x="4012580" y="0"/>
                </a:lnTo>
                <a:lnTo>
                  <a:pt x="4012580" y="2159859"/>
                </a:lnTo>
                <a:lnTo>
                  <a:pt x="0" y="21598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013" r="-1013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707</Words>
  <Application>Microsoft Office PowerPoint</Application>
  <PresentationFormat>Custom</PresentationFormat>
  <Paragraphs>98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Arial Bold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Pizza Shop Sales Analysis using SQL_Pabitra Biswas</dc:title>
  <cp:lastModifiedBy>Pabitra Biswas</cp:lastModifiedBy>
  <cp:revision>3</cp:revision>
  <dcterms:created xsi:type="dcterms:W3CDTF">2006-08-16T00:00:00Z</dcterms:created>
  <dcterms:modified xsi:type="dcterms:W3CDTF">2025-04-07T08:43:08Z</dcterms:modified>
  <dc:identifier>DAGj7eQ1sfs</dc:identifier>
</cp:coreProperties>
</file>